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70" r:id="rId2"/>
    <p:sldId id="644" r:id="rId3"/>
    <p:sldId id="699" r:id="rId4"/>
    <p:sldId id="701" r:id="rId5"/>
    <p:sldId id="702" r:id="rId6"/>
    <p:sldId id="704" r:id="rId7"/>
    <p:sldId id="705" r:id="rId8"/>
    <p:sldId id="706" r:id="rId9"/>
    <p:sldId id="707" r:id="rId10"/>
    <p:sldId id="709" r:id="rId11"/>
    <p:sldId id="708" r:id="rId12"/>
    <p:sldId id="710" r:id="rId13"/>
    <p:sldId id="711" r:id="rId14"/>
    <p:sldId id="712" r:id="rId15"/>
    <p:sldId id="713" r:id="rId16"/>
    <p:sldId id="714" r:id="rId17"/>
    <p:sldId id="715" r:id="rId18"/>
    <p:sldId id="682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109723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en, Eva-HF" initials="NE" lastIdx="42" clrIdx="0"/>
  <p:cmAuthor id="2" name="Max Ling" initials="ML" lastIdx="4" clrIdx="1">
    <p:extLst>
      <p:ext uri="{19B8F6BF-5375-455C-9EA6-DF929625EA0E}">
        <p15:presenceInfo xmlns:p15="http://schemas.microsoft.com/office/powerpoint/2012/main" userId="0177fd46f7c6655b" providerId="Windows Live"/>
      </p:ext>
    </p:extLst>
  </p:cmAuthor>
  <p:cmAuthor id="3" name="Microsoft Office User" initials="MOU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D"/>
    <a:srgbClr val="00428E"/>
    <a:srgbClr val="CDE9FA"/>
    <a:srgbClr val="B5DEF7"/>
    <a:srgbClr val="F0F0F0"/>
    <a:srgbClr val="DFF1FC"/>
    <a:srgbClr val="0F2747"/>
    <a:srgbClr val="FFFFFF"/>
    <a:srgbClr val="FABE00"/>
    <a:srgbClr val="006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4" autoAdjust="0"/>
    <p:restoredTop sz="78814" autoAdjust="0"/>
  </p:normalViewPr>
  <p:slideViewPr>
    <p:cSldViewPr snapToGrid="0" snapToObjects="1">
      <p:cViewPr varScale="1">
        <p:scale>
          <a:sx n="85" d="100"/>
          <a:sy n="85" d="100"/>
        </p:scale>
        <p:origin x="153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250"/>
    </p:cViewPr>
  </p:sorterViewPr>
  <p:notesViewPr>
    <p:cSldViewPr snapToGrid="0" snapToObject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投資組合SBT覆蓋率（%）</c:v>
                </c:pt>
              </c:strCache>
            </c:strRef>
          </c:tx>
          <c:spPr>
            <a:ln w="31750" cap="flat">
              <a:solidFill>
                <a:srgbClr val="1C8768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1C8768"/>
              </a:solidFill>
              <a:ln w="9525" cap="flat">
                <a:solidFill>
                  <a:srgbClr val="1C8768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155C46"/>
                    </a:solidFill>
                    <a:latin typeface="Arial"/>
                  </a:defRPr>
                </a:pPr>
                <a:endParaRPr lang="zh-TW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2022年</c:v>
                </c:pt>
                <c:pt idx="1">
                  <c:v>2023年</c:v>
                </c:pt>
                <c:pt idx="2">
                  <c:v>2024年</c:v>
                </c:pt>
                <c:pt idx="3">
                  <c:v>2025年</c:v>
                </c:pt>
                <c:pt idx="4">
                  <c:v>2026年</c:v>
                </c:pt>
                <c:pt idx="5">
                  <c:v>2027年</c:v>
                </c:pt>
                <c:pt idx="6">
                  <c:v>2028年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25.3</c:v>
                </c:pt>
                <c:pt idx="1">
                  <c:v>27.6</c:v>
                </c:pt>
                <c:pt idx="2">
                  <c:v>31.9</c:v>
                </c:pt>
                <c:pt idx="3">
                  <c:v>37.799999999999997</c:v>
                </c:pt>
                <c:pt idx="4">
                  <c:v>41.9</c:v>
                </c:pt>
                <c:pt idx="5">
                  <c:v>46.1</c:v>
                </c:pt>
                <c:pt idx="6">
                  <c:v>50.2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F-4874-8A56-C1D21463B3B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2"/>
                </a:solidFill>
                <a:latin typeface="Arial"/>
              </a:defRPr>
            </a:pPr>
            <a:endParaRPr lang="zh-TW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  <c:min val="0"/>
        </c:scaling>
        <c:delete val="0"/>
        <c:axPos val="l"/>
        <c:majorGridlines>
          <c:spPr>
            <a:ln w="6350" cap="flat">
              <a:solidFill>
                <a:srgbClr val="E4EA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2"/>
                </a:solidFill>
                <a:latin typeface="Arial"/>
              </a:defRPr>
            </a:pPr>
            <a:endParaRPr lang="zh-TW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C6DB62E9-6640-464B-8ADB-5299B86CF0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4D7FED1-A318-2F44-A5D7-ABA7520AF6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715D4-8E63-A044-B874-63C23BB55EFD}" type="datetimeFigureOut">
              <a:rPr kumimoji="1" lang="zh-TW" altLang="en-US" smtClean="0"/>
              <a:t>2026/8/24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04CD7EB-7A31-A245-9326-42966EDD32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4E65B5A-15D6-C341-9798-1AE763CBB9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B31CA-3F74-FA49-9AB7-BC503C5ED909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13849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49455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097236" latinLnBrk="0">
      <a:defRPr sz="1400">
        <a:latin typeface="+mn-lt"/>
        <a:ea typeface="+mn-ea"/>
        <a:cs typeface="+mn-cs"/>
        <a:sym typeface="Calibri"/>
      </a:defRPr>
    </a:lvl1pPr>
    <a:lvl2pPr indent="228600" defTabSz="1097236" latinLnBrk="0">
      <a:defRPr sz="1400">
        <a:latin typeface="+mn-lt"/>
        <a:ea typeface="+mn-ea"/>
        <a:cs typeface="+mn-cs"/>
        <a:sym typeface="Calibri"/>
      </a:defRPr>
    </a:lvl2pPr>
    <a:lvl3pPr indent="457200" defTabSz="1097236" latinLnBrk="0">
      <a:defRPr sz="1400">
        <a:latin typeface="+mn-lt"/>
        <a:ea typeface="+mn-ea"/>
        <a:cs typeface="+mn-cs"/>
        <a:sym typeface="Calibri"/>
      </a:defRPr>
    </a:lvl3pPr>
    <a:lvl4pPr indent="685800" defTabSz="1097236" latinLnBrk="0">
      <a:defRPr sz="1400">
        <a:latin typeface="+mn-lt"/>
        <a:ea typeface="+mn-ea"/>
        <a:cs typeface="+mn-cs"/>
        <a:sym typeface="Calibri"/>
      </a:defRPr>
    </a:lvl4pPr>
    <a:lvl5pPr indent="914400" defTabSz="1097236" latinLnBrk="0">
      <a:defRPr sz="1400">
        <a:latin typeface="+mn-lt"/>
        <a:ea typeface="+mn-ea"/>
        <a:cs typeface="+mn-cs"/>
        <a:sym typeface="Calibri"/>
      </a:defRPr>
    </a:lvl5pPr>
    <a:lvl6pPr indent="1143000" defTabSz="1097236" latinLnBrk="0">
      <a:defRPr sz="1400">
        <a:latin typeface="+mn-lt"/>
        <a:ea typeface="+mn-ea"/>
        <a:cs typeface="+mn-cs"/>
        <a:sym typeface="Calibri"/>
      </a:defRPr>
    </a:lvl6pPr>
    <a:lvl7pPr indent="1371600" defTabSz="1097236" latinLnBrk="0">
      <a:defRPr sz="1400">
        <a:latin typeface="+mn-lt"/>
        <a:ea typeface="+mn-ea"/>
        <a:cs typeface="+mn-cs"/>
        <a:sym typeface="Calibri"/>
      </a:defRPr>
    </a:lvl7pPr>
    <a:lvl8pPr indent="1600200" defTabSz="1097236" latinLnBrk="0">
      <a:defRPr sz="1400">
        <a:latin typeface="+mn-lt"/>
        <a:ea typeface="+mn-ea"/>
        <a:cs typeface="+mn-cs"/>
        <a:sym typeface="Calibri"/>
      </a:defRPr>
    </a:lvl8pPr>
    <a:lvl9pPr indent="1828800" defTabSz="1097236" latinLnBrk="0">
      <a:defRPr sz="1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樣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3"/>
          <a:stretch/>
        </p:blipFill>
        <p:spPr>
          <a:xfrm>
            <a:off x="0" y="-29029"/>
            <a:ext cx="12192000" cy="6896554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 userDrawn="1"/>
        </p:nvSpPr>
        <p:spPr bwMode="auto">
          <a:xfrm flipV="1">
            <a:off x="-9504592" y="-7162890"/>
            <a:ext cx="38392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09723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  <a:sym typeface="Helvetica"/>
            </a:endParaRPr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028" y="-1"/>
            <a:ext cx="12222588" cy="6927246"/>
          </a:xfrm>
          <a:prstGeom prst="rect">
            <a:avLst/>
          </a:prstGeom>
        </p:spPr>
      </p:pic>
      <p:sp>
        <p:nvSpPr>
          <p:cNvPr id="28" name="標題 1"/>
          <p:cNvSpPr>
            <a:spLocks noGrp="1"/>
          </p:cNvSpPr>
          <p:nvPr>
            <p:ph type="ctrTitle" hasCustomPrompt="1"/>
          </p:nvPr>
        </p:nvSpPr>
        <p:spPr>
          <a:xfrm>
            <a:off x="450850" y="2010607"/>
            <a:ext cx="8759053" cy="1757363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>
                <a:effectLst/>
              </a:rPr>
              <a:t>簡報標題</a:t>
            </a:r>
            <a:endParaRPr lang="zh-TW" altLang="en-US" dirty="0"/>
          </a:p>
        </p:txBody>
      </p:sp>
      <p:sp>
        <p:nvSpPr>
          <p:cNvPr id="2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0850" y="3780671"/>
            <a:ext cx="8759053" cy="52674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 b="1" spc="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>
                <a:effectLst/>
              </a:rPr>
              <a:t>按一下編輯製作單位</a:t>
            </a:r>
            <a:r>
              <a:rPr lang="en-US" altLang="zh-TW" dirty="0">
                <a:effectLst/>
              </a:rPr>
              <a:t>/</a:t>
            </a:r>
            <a:r>
              <a:rPr lang="zh-TW" altLang="en-US" dirty="0">
                <a:effectLst/>
              </a:rPr>
              <a:t> 報告人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2" hasCustomPrompt="1"/>
          </p:nvPr>
        </p:nvSpPr>
        <p:spPr>
          <a:xfrm>
            <a:off x="448576" y="4476683"/>
            <a:ext cx="8761327" cy="477494"/>
          </a:xfrm>
        </p:spPr>
        <p:txBody>
          <a:bodyPr anchor="ctr">
            <a:normAutofit/>
          </a:bodyPr>
          <a:lstStyle>
            <a:lvl1pPr>
              <a:defRPr lang="zh-TW" altLang="en-US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 dirty="0"/>
              <a:t>製作日期</a:t>
            </a:r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71" y="5645863"/>
            <a:ext cx="3054893" cy="75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3146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樣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0" t="23062" r="32986" b="11966"/>
          <a:stretch/>
        </p:blipFill>
        <p:spPr>
          <a:xfrm>
            <a:off x="4521" y="-14516"/>
            <a:ext cx="12187479" cy="692724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028" y="-1"/>
            <a:ext cx="12222588" cy="6927246"/>
          </a:xfrm>
          <a:prstGeom prst="rect">
            <a:avLst/>
          </a:prstGeom>
        </p:spPr>
      </p:pic>
      <p:sp>
        <p:nvSpPr>
          <p:cNvPr id="28" name="標題 1"/>
          <p:cNvSpPr>
            <a:spLocks noGrp="1"/>
          </p:cNvSpPr>
          <p:nvPr>
            <p:ph type="ctrTitle" hasCustomPrompt="1"/>
          </p:nvPr>
        </p:nvSpPr>
        <p:spPr>
          <a:xfrm>
            <a:off x="450850" y="2010607"/>
            <a:ext cx="8759053" cy="1757363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>
                <a:effectLst/>
              </a:rPr>
              <a:t>簡報標題</a:t>
            </a:r>
            <a:endParaRPr lang="zh-TW" altLang="en-US" dirty="0"/>
          </a:p>
        </p:txBody>
      </p:sp>
      <p:sp>
        <p:nvSpPr>
          <p:cNvPr id="29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450850" y="3780671"/>
            <a:ext cx="8759053" cy="52674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 spc="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>
                <a:effectLst/>
              </a:rPr>
              <a:t>按一下編輯製作單位</a:t>
            </a:r>
            <a:r>
              <a:rPr lang="en-US" altLang="zh-TW" dirty="0">
                <a:effectLst/>
              </a:rPr>
              <a:t>/</a:t>
            </a:r>
            <a:r>
              <a:rPr lang="zh-TW" altLang="en-US" dirty="0">
                <a:effectLst/>
              </a:rPr>
              <a:t> 報告人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2" hasCustomPrompt="1"/>
          </p:nvPr>
        </p:nvSpPr>
        <p:spPr>
          <a:xfrm>
            <a:off x="448576" y="4476683"/>
            <a:ext cx="8761327" cy="477494"/>
          </a:xfrm>
        </p:spPr>
        <p:txBody>
          <a:bodyPr anchor="ctr">
            <a:normAutofit/>
          </a:bodyPr>
          <a:lstStyle>
            <a:lvl1pPr>
              <a:defRPr lang="zh-TW" altLang="en-US" sz="1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 dirty="0"/>
              <a:t>製作日期</a:t>
            </a:r>
          </a:p>
        </p:txBody>
      </p:sp>
      <p:pic>
        <p:nvPicPr>
          <p:cNvPr id="9" name="圖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71" y="5645863"/>
            <a:ext cx="3054893" cy="75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6991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頁樣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740833" y="286223"/>
            <a:ext cx="10560832" cy="50788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TW" altLang="en-US" dirty="0"/>
              <a:t>按一下編輯目錄頁標題</a:t>
            </a:r>
          </a:p>
        </p:txBody>
      </p:sp>
      <p:sp>
        <p:nvSpPr>
          <p:cNvPr id="13" name="文字版面配置區 17"/>
          <p:cNvSpPr>
            <a:spLocks noGrp="1"/>
          </p:cNvSpPr>
          <p:nvPr>
            <p:ph type="body" sz="quarter" idx="13" hasCustomPrompt="1"/>
          </p:nvPr>
        </p:nvSpPr>
        <p:spPr>
          <a:xfrm>
            <a:off x="874363" y="2192304"/>
            <a:ext cx="1777929" cy="1247775"/>
          </a:xfrm>
        </p:spPr>
        <p:txBody>
          <a:bodyPr anchor="ctr">
            <a:noAutofit/>
          </a:bodyPr>
          <a:lstStyle>
            <a:lvl1pPr marL="0" marR="0" indent="0" algn="ctr" defTabSz="54864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9600" b="1" i="0" u="none" strike="noStrike" cap="none" spc="40" normalizeH="0" baseline="0" dirty="0">
                <a:ln>
                  <a:noFill/>
                </a:ln>
                <a:solidFill>
                  <a:srgbClr val="0062B1"/>
                </a:solidFill>
                <a:effectLst/>
                <a:uFillTx/>
                <a:latin typeface="+mj-ea"/>
                <a:ea typeface="+mj-ea"/>
                <a:cs typeface="+mn-cs"/>
                <a:sym typeface="Calibri"/>
              </a:defRPr>
            </a:lvl1pPr>
          </a:lstStyle>
          <a:p>
            <a:pPr lvl="0"/>
            <a:r>
              <a:rPr lang="en-US" altLang="zh-TW" dirty="0"/>
              <a:t>01</a:t>
            </a:r>
            <a:endParaRPr lang="zh-TW" altLang="en-US" dirty="0"/>
          </a:p>
        </p:txBody>
      </p:sp>
      <p:sp>
        <p:nvSpPr>
          <p:cNvPr id="14" name="文字版面配置區 17"/>
          <p:cNvSpPr>
            <a:spLocks noGrp="1"/>
          </p:cNvSpPr>
          <p:nvPr>
            <p:ph type="body" sz="quarter" idx="14" hasCustomPrompt="1"/>
          </p:nvPr>
        </p:nvSpPr>
        <p:spPr>
          <a:xfrm>
            <a:off x="3630932" y="2192304"/>
            <a:ext cx="1777929" cy="1247775"/>
          </a:xfrm>
        </p:spPr>
        <p:txBody>
          <a:bodyPr anchor="ctr">
            <a:noAutofit/>
          </a:bodyPr>
          <a:lstStyle>
            <a:lvl1pPr marL="0" marR="0" indent="0" algn="ctr" defTabSz="54864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9600" b="1" i="0" u="none" strike="noStrike" cap="none" spc="40" normalizeH="0" baseline="0" dirty="0">
                <a:ln>
                  <a:noFill/>
                </a:ln>
                <a:solidFill>
                  <a:srgbClr val="00A3E9"/>
                </a:solidFill>
                <a:effectLst/>
                <a:uFillTx/>
                <a:latin typeface="+mj-ea"/>
                <a:ea typeface="+mj-ea"/>
                <a:cs typeface="+mn-cs"/>
                <a:sym typeface="Calibri"/>
              </a:defRPr>
            </a:lvl1pPr>
          </a:lstStyle>
          <a:p>
            <a:pPr lvl="0"/>
            <a:r>
              <a:rPr lang="en-US" altLang="zh-TW" dirty="0"/>
              <a:t>02</a:t>
            </a:r>
            <a:endParaRPr lang="zh-TW" altLang="en-US" dirty="0"/>
          </a:p>
        </p:txBody>
      </p:sp>
      <p:sp>
        <p:nvSpPr>
          <p:cNvPr id="15" name="文字版面配置區 17"/>
          <p:cNvSpPr>
            <a:spLocks noGrp="1"/>
          </p:cNvSpPr>
          <p:nvPr>
            <p:ph type="body" sz="quarter" idx="15" hasCustomPrompt="1"/>
          </p:nvPr>
        </p:nvSpPr>
        <p:spPr>
          <a:xfrm>
            <a:off x="6387501" y="2192304"/>
            <a:ext cx="1777929" cy="1247775"/>
          </a:xfrm>
        </p:spPr>
        <p:txBody>
          <a:bodyPr anchor="ctr">
            <a:noAutofit/>
          </a:bodyPr>
          <a:lstStyle>
            <a:lvl1pPr marL="0" marR="0" indent="0" algn="ctr" defTabSz="54864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9600" b="1" i="0" u="none" strike="noStrike" cap="none" spc="40" normalizeH="0" baseline="0" dirty="0">
                <a:ln>
                  <a:noFill/>
                </a:ln>
                <a:solidFill>
                  <a:srgbClr val="AACE36"/>
                </a:solidFill>
                <a:effectLst/>
                <a:uFillTx/>
                <a:latin typeface="+mj-ea"/>
                <a:ea typeface="+mj-ea"/>
                <a:cs typeface="+mn-cs"/>
                <a:sym typeface="Calibri"/>
              </a:defRPr>
            </a:lvl1pPr>
          </a:lstStyle>
          <a:p>
            <a:pPr lvl="0"/>
            <a:r>
              <a:rPr lang="en-US" altLang="zh-TW" dirty="0"/>
              <a:t>03</a:t>
            </a:r>
            <a:endParaRPr lang="zh-TW" altLang="en-US" dirty="0"/>
          </a:p>
        </p:txBody>
      </p:sp>
      <p:sp>
        <p:nvSpPr>
          <p:cNvPr id="18" name="文字版面配置區 1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70" y="2192304"/>
            <a:ext cx="1777929" cy="1247775"/>
          </a:xfrm>
        </p:spPr>
        <p:txBody>
          <a:bodyPr anchor="ctr">
            <a:noAutofit/>
          </a:bodyPr>
          <a:lstStyle>
            <a:lvl1pPr marL="0" marR="0" indent="0" algn="ctr" defTabSz="54864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zh-TW" altLang="en-US" sz="9600" b="1" i="0" u="none" strike="noStrike" cap="none" spc="40" normalizeH="0" baseline="0" dirty="0">
                <a:ln>
                  <a:noFill/>
                </a:ln>
                <a:solidFill>
                  <a:srgbClr val="FABE00"/>
                </a:solidFill>
                <a:effectLst/>
                <a:uFillTx/>
                <a:latin typeface="+mj-ea"/>
                <a:ea typeface="+mj-ea"/>
                <a:cs typeface="+mn-cs"/>
                <a:sym typeface="Calibri"/>
              </a:defRPr>
            </a:lvl1pPr>
          </a:lstStyle>
          <a:p>
            <a:pPr lvl="0"/>
            <a:r>
              <a:rPr lang="en-US" altLang="zh-TW" dirty="0"/>
              <a:t>04</a:t>
            </a:r>
            <a:endParaRPr lang="zh-TW" altLang="en-US" dirty="0"/>
          </a:p>
        </p:txBody>
      </p:sp>
      <p:sp>
        <p:nvSpPr>
          <p:cNvPr id="19" name="文字版面配置區 18"/>
          <p:cNvSpPr>
            <a:spLocks noGrp="1"/>
          </p:cNvSpPr>
          <p:nvPr>
            <p:ph type="body" sz="quarter" idx="17" hasCustomPrompt="1"/>
          </p:nvPr>
        </p:nvSpPr>
        <p:spPr>
          <a:xfrm>
            <a:off x="362869" y="3504287"/>
            <a:ext cx="2669089" cy="356664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62B1"/>
                </a:solidFill>
              </a:defRPr>
            </a:lvl1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20" name="文字版面配置區 18"/>
          <p:cNvSpPr>
            <a:spLocks noGrp="1"/>
          </p:cNvSpPr>
          <p:nvPr>
            <p:ph type="body" sz="quarter" idx="18" hasCustomPrompt="1"/>
          </p:nvPr>
        </p:nvSpPr>
        <p:spPr>
          <a:xfrm>
            <a:off x="3119438" y="3504287"/>
            <a:ext cx="2669089" cy="356664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A3E9"/>
                </a:solidFill>
              </a:defRPr>
            </a:lvl1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21" name="文字版面配置區 18"/>
          <p:cNvSpPr>
            <a:spLocks noGrp="1"/>
          </p:cNvSpPr>
          <p:nvPr>
            <p:ph type="body" sz="quarter" idx="19" hasCustomPrompt="1"/>
          </p:nvPr>
        </p:nvSpPr>
        <p:spPr>
          <a:xfrm>
            <a:off x="5876007" y="3504287"/>
            <a:ext cx="2669089" cy="356664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AACE36"/>
                </a:solidFill>
              </a:defRPr>
            </a:lvl1pPr>
          </a:lstStyle>
          <a:p>
            <a:pPr lvl="0"/>
            <a:r>
              <a:rPr lang="zh-TW" altLang="en-US" dirty="0"/>
              <a:t>標題</a:t>
            </a:r>
          </a:p>
        </p:txBody>
      </p:sp>
      <p:sp>
        <p:nvSpPr>
          <p:cNvPr id="22" name="文字版面配置區 18"/>
          <p:cNvSpPr>
            <a:spLocks noGrp="1"/>
          </p:cNvSpPr>
          <p:nvPr>
            <p:ph type="body" sz="quarter" idx="20" hasCustomPrompt="1"/>
          </p:nvPr>
        </p:nvSpPr>
        <p:spPr>
          <a:xfrm>
            <a:off x="8632576" y="3504287"/>
            <a:ext cx="2669089" cy="356664"/>
          </a:xfrm>
        </p:spPr>
        <p:txBody>
          <a:bodyPr>
            <a:normAutofit/>
          </a:bodyPr>
          <a:lstStyle>
            <a:lvl1pPr algn="ctr">
              <a:defRPr sz="2400" b="1" baseline="0">
                <a:solidFill>
                  <a:srgbClr val="FABE00"/>
                </a:solidFill>
              </a:defRPr>
            </a:lvl1pPr>
          </a:lstStyle>
          <a:p>
            <a:pPr lvl="0"/>
            <a:r>
              <a:rPr lang="zh-TW" altLang="en-US" dirty="0"/>
              <a:t>標題</a:t>
            </a:r>
            <a:endParaRPr lang="en-US" altLang="zh-TW" dirty="0"/>
          </a:p>
        </p:txBody>
      </p:sp>
      <p:sp>
        <p:nvSpPr>
          <p:cNvPr id="23" name="文字版面配置區 18"/>
          <p:cNvSpPr>
            <a:spLocks noGrp="1"/>
          </p:cNvSpPr>
          <p:nvPr>
            <p:ph type="body" sz="quarter" idx="21" hasCustomPrompt="1"/>
          </p:nvPr>
        </p:nvSpPr>
        <p:spPr>
          <a:xfrm>
            <a:off x="354849" y="3849192"/>
            <a:ext cx="2669089" cy="1719777"/>
          </a:xfrm>
        </p:spPr>
        <p:txBody>
          <a:bodyPr>
            <a:normAutofit/>
          </a:bodyPr>
          <a:lstStyle>
            <a:lvl1pPr algn="ctr">
              <a:defRPr sz="1800" b="1">
                <a:solidFill>
                  <a:srgbClr val="0062B1"/>
                </a:solidFill>
              </a:defRPr>
            </a:lvl1pPr>
          </a:lstStyle>
          <a:p>
            <a:pPr lvl="0"/>
            <a:r>
              <a:rPr lang="zh-TW" altLang="en-US" dirty="0"/>
              <a:t>副標題</a:t>
            </a:r>
          </a:p>
        </p:txBody>
      </p:sp>
      <p:sp>
        <p:nvSpPr>
          <p:cNvPr id="24" name="文字版面配置區 18"/>
          <p:cNvSpPr>
            <a:spLocks noGrp="1"/>
          </p:cNvSpPr>
          <p:nvPr>
            <p:ph type="body" sz="quarter" idx="22" hasCustomPrompt="1"/>
          </p:nvPr>
        </p:nvSpPr>
        <p:spPr>
          <a:xfrm>
            <a:off x="3111418" y="3849192"/>
            <a:ext cx="2669089" cy="1719777"/>
          </a:xfrm>
        </p:spPr>
        <p:txBody>
          <a:bodyPr>
            <a:normAutofit/>
          </a:bodyPr>
          <a:lstStyle>
            <a:lvl1pPr algn="ctr">
              <a:defRPr sz="1800" b="1">
                <a:solidFill>
                  <a:srgbClr val="00A3E9"/>
                </a:solidFill>
              </a:defRPr>
            </a:lvl1pPr>
          </a:lstStyle>
          <a:p>
            <a:pPr lvl="0"/>
            <a:r>
              <a:rPr lang="zh-TW" altLang="en-US" dirty="0"/>
              <a:t>副標題</a:t>
            </a:r>
          </a:p>
        </p:txBody>
      </p:sp>
      <p:sp>
        <p:nvSpPr>
          <p:cNvPr id="25" name="文字版面配置區 18"/>
          <p:cNvSpPr>
            <a:spLocks noGrp="1"/>
          </p:cNvSpPr>
          <p:nvPr>
            <p:ph type="body" sz="quarter" idx="23" hasCustomPrompt="1"/>
          </p:nvPr>
        </p:nvSpPr>
        <p:spPr>
          <a:xfrm>
            <a:off x="5867987" y="3849192"/>
            <a:ext cx="2669089" cy="1719777"/>
          </a:xfrm>
        </p:spPr>
        <p:txBody>
          <a:bodyPr>
            <a:normAutofit/>
          </a:bodyPr>
          <a:lstStyle>
            <a:lvl1pPr algn="ctr">
              <a:defRPr sz="1800" b="1">
                <a:solidFill>
                  <a:srgbClr val="AACE36"/>
                </a:solidFill>
              </a:defRPr>
            </a:lvl1pPr>
          </a:lstStyle>
          <a:p>
            <a:pPr lvl="0"/>
            <a:r>
              <a:rPr lang="zh-TW" altLang="en-US" dirty="0"/>
              <a:t>副標題</a:t>
            </a:r>
          </a:p>
        </p:txBody>
      </p:sp>
      <p:sp>
        <p:nvSpPr>
          <p:cNvPr id="26" name="文字版面配置區 18"/>
          <p:cNvSpPr>
            <a:spLocks noGrp="1"/>
          </p:cNvSpPr>
          <p:nvPr>
            <p:ph type="body" sz="quarter" idx="24" hasCustomPrompt="1"/>
          </p:nvPr>
        </p:nvSpPr>
        <p:spPr>
          <a:xfrm>
            <a:off x="8624556" y="3849192"/>
            <a:ext cx="2669089" cy="1719777"/>
          </a:xfrm>
        </p:spPr>
        <p:txBody>
          <a:bodyPr>
            <a:normAutofit/>
          </a:bodyPr>
          <a:lstStyle>
            <a:lvl1pPr algn="ctr">
              <a:defRPr sz="1800" b="1" baseline="0">
                <a:solidFill>
                  <a:srgbClr val="FABE00"/>
                </a:solidFill>
              </a:defRPr>
            </a:lvl1pPr>
          </a:lstStyle>
          <a:p>
            <a:pPr lvl="0"/>
            <a:r>
              <a:rPr lang="zh-TW" altLang="en-US" dirty="0"/>
              <a:t>副標題</a:t>
            </a:r>
            <a:endParaRPr lang="en-US" altLang="zh-TW" dirty="0"/>
          </a:p>
        </p:txBody>
      </p:sp>
      <p:pic>
        <p:nvPicPr>
          <p:cNvPr id="27" name="圖片 2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55" y="280490"/>
            <a:ext cx="153825" cy="507888"/>
          </a:xfrm>
          <a:prstGeom prst="rect">
            <a:avLst/>
          </a:prstGeom>
        </p:spPr>
      </p:pic>
      <p:sp>
        <p:nvSpPr>
          <p:cNvPr id="29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95078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錄頁樣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838200" y="973667"/>
            <a:ext cx="105156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 sz="2400">
                <a:solidFill>
                  <a:srgbClr val="00428E"/>
                </a:solidFill>
              </a:defRPr>
            </a:lvl1pPr>
            <a:lvl2pPr marL="931881" indent="-383240">
              <a:lnSpc>
                <a:spcPct val="120000"/>
              </a:lnSpc>
              <a:spcBef>
                <a:spcPts val="0"/>
              </a:spcBef>
              <a:buClr>
                <a:srgbClr val="00428E"/>
              </a:buClr>
              <a:buFont typeface="Wingdings" panose="05000000000000000000" pitchFamily="2" charset="2"/>
              <a:buChar char="l"/>
              <a:defRPr sz="2000">
                <a:solidFill>
                  <a:srgbClr val="00428E"/>
                </a:solidFill>
              </a:defRPr>
            </a:lvl2pPr>
            <a:lvl3pPr marL="1456732" indent="-359453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 sz="1800">
                <a:solidFill>
                  <a:srgbClr val="00428E"/>
                </a:solidFill>
              </a:defRPr>
            </a:lvl3pPr>
            <a:lvl4pPr marL="2080260" indent="-434339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rgbClr val="00428E"/>
                </a:solidFill>
              </a:defRPr>
            </a:lvl4pPr>
            <a:lvl5pPr marL="2628900" indent="-434339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Font typeface="Microsoft JhengHei" panose="020B0604030504040204" pitchFamily="34" charset="-120"/>
              <a:buChar char="‐"/>
              <a:defRPr sz="1600">
                <a:solidFill>
                  <a:srgbClr val="00428E"/>
                </a:solidFill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" name="大標題文字">
            <a:extLst>
              <a:ext uri="{FF2B5EF4-FFF2-40B4-BE49-F238E27FC236}">
                <a16:creationId xmlns:a16="http://schemas.microsoft.com/office/drawing/2014/main" id="{5D84DDA3-1482-9779-30AC-ACAA2EF7068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42950" y="289151"/>
            <a:ext cx="10610850" cy="507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/>
          <a:lstStyle>
            <a:lvl1pPr>
              <a:defRPr>
                <a:solidFill>
                  <a:srgbClr val="00428E"/>
                </a:solidFill>
              </a:defRPr>
            </a:lvl1pPr>
          </a:lstStyle>
          <a:p>
            <a:r>
              <a:rPr lang="zh-TW" altLang="en-US" dirty="0"/>
              <a:t>按一下編輯目錄頁標題</a:t>
            </a:r>
            <a:endParaRPr dirty="0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55" y="280490"/>
            <a:ext cx="153825" cy="507888"/>
          </a:xfrm>
          <a:prstGeom prst="rect">
            <a:avLst/>
          </a:prstGeom>
        </p:spPr>
      </p:pic>
      <p:sp>
        <p:nvSpPr>
          <p:cNvPr id="9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8578680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單元頁樣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4"/>
          <p:cNvSpPr>
            <a:spLocks noGrp="1"/>
          </p:cNvSpPr>
          <p:nvPr>
            <p:ph type="sldNum" sz="quarter" idx="13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398760CB-E7F9-0DC0-5F40-D981EF69259F}"/>
              </a:ext>
            </a:extLst>
          </p:cNvPr>
          <p:cNvGrpSpPr/>
          <p:nvPr userDrawn="1"/>
        </p:nvGrpSpPr>
        <p:grpSpPr>
          <a:xfrm>
            <a:off x="65762" y="905865"/>
            <a:ext cx="12111394" cy="4872370"/>
            <a:chOff x="65762" y="905865"/>
            <a:chExt cx="12111394" cy="4872370"/>
          </a:xfrm>
        </p:grpSpPr>
        <p:sp>
          <p:nvSpPr>
            <p:cNvPr id="2" name="等腰三角形 1">
              <a:extLst>
                <a:ext uri="{FF2B5EF4-FFF2-40B4-BE49-F238E27FC236}">
                  <a16:creationId xmlns:a16="http://schemas.microsoft.com/office/drawing/2014/main" id="{91736665-2F38-1F11-4EC3-102E31AF4A9B}"/>
                </a:ext>
              </a:extLst>
            </p:cNvPr>
            <p:cNvSpPr/>
            <p:nvPr userDrawn="1"/>
          </p:nvSpPr>
          <p:spPr>
            <a:xfrm>
              <a:off x="65762" y="1735163"/>
              <a:ext cx="4367853" cy="2020207"/>
            </a:xfrm>
            <a:prstGeom prst="triangle">
              <a:avLst/>
            </a:prstGeom>
            <a:solidFill>
              <a:srgbClr val="DFF1FC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4A5FB1A6-6911-910B-3173-DCE86180067B}"/>
                </a:ext>
              </a:extLst>
            </p:cNvPr>
            <p:cNvSpPr/>
            <p:nvPr userDrawn="1"/>
          </p:nvSpPr>
          <p:spPr>
            <a:xfrm>
              <a:off x="1414378" y="905865"/>
              <a:ext cx="6076233" cy="2849505"/>
            </a:xfrm>
            <a:prstGeom prst="triangle">
              <a:avLst/>
            </a:prstGeom>
            <a:solidFill>
              <a:srgbClr val="CDE9F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DB0F50AE-6E3E-6D5D-659A-B82086AE5317}"/>
                </a:ext>
              </a:extLst>
            </p:cNvPr>
            <p:cNvSpPr/>
            <p:nvPr userDrawn="1"/>
          </p:nvSpPr>
          <p:spPr>
            <a:xfrm>
              <a:off x="4433274" y="1735163"/>
              <a:ext cx="4385517" cy="2020207"/>
            </a:xfrm>
            <a:prstGeom prst="triangle">
              <a:avLst/>
            </a:prstGeom>
            <a:solidFill>
              <a:srgbClr val="DFF1FC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5540CB82-B0DF-B83E-9F0E-10A764AF50DA}"/>
                </a:ext>
              </a:extLst>
            </p:cNvPr>
            <p:cNvSpPr/>
            <p:nvPr userDrawn="1"/>
          </p:nvSpPr>
          <p:spPr>
            <a:xfrm>
              <a:off x="1424854" y="2348987"/>
              <a:ext cx="3013241" cy="1409041"/>
            </a:xfrm>
            <a:custGeom>
              <a:avLst/>
              <a:gdLst>
                <a:gd name="connsiteX0" fmla="*/ 0 w 2994190"/>
                <a:gd name="connsiteY0" fmla="*/ 1409041 h 1409041"/>
                <a:gd name="connsiteX1" fmla="*/ 1497095 w 2994190"/>
                <a:gd name="connsiteY1" fmla="*/ 0 h 1409041"/>
                <a:gd name="connsiteX2" fmla="*/ 2994190 w 2994190"/>
                <a:gd name="connsiteY2" fmla="*/ 1409041 h 1409041"/>
                <a:gd name="connsiteX3" fmla="*/ 0 w 2994190"/>
                <a:gd name="connsiteY3" fmla="*/ 1409041 h 1409041"/>
                <a:gd name="connsiteX0" fmla="*/ 0 w 3008478"/>
                <a:gd name="connsiteY0" fmla="*/ 1409041 h 1409041"/>
                <a:gd name="connsiteX1" fmla="*/ 1497095 w 3008478"/>
                <a:gd name="connsiteY1" fmla="*/ 0 h 1409041"/>
                <a:gd name="connsiteX2" fmla="*/ 3008478 w 3008478"/>
                <a:gd name="connsiteY2" fmla="*/ 1409041 h 1409041"/>
                <a:gd name="connsiteX3" fmla="*/ 0 w 3008478"/>
                <a:gd name="connsiteY3" fmla="*/ 1409041 h 1409041"/>
                <a:gd name="connsiteX0" fmla="*/ 0 w 3008478"/>
                <a:gd name="connsiteY0" fmla="*/ 1404279 h 1409041"/>
                <a:gd name="connsiteX1" fmla="*/ 1497095 w 3008478"/>
                <a:gd name="connsiteY1" fmla="*/ 0 h 1409041"/>
                <a:gd name="connsiteX2" fmla="*/ 3008478 w 3008478"/>
                <a:gd name="connsiteY2" fmla="*/ 1409041 h 1409041"/>
                <a:gd name="connsiteX3" fmla="*/ 0 w 3008478"/>
                <a:gd name="connsiteY3" fmla="*/ 1404279 h 1409041"/>
                <a:gd name="connsiteX0" fmla="*/ 0 w 3003716"/>
                <a:gd name="connsiteY0" fmla="*/ 1404279 h 1409041"/>
                <a:gd name="connsiteX1" fmla="*/ 1492333 w 3003716"/>
                <a:gd name="connsiteY1" fmla="*/ 0 h 1409041"/>
                <a:gd name="connsiteX2" fmla="*/ 3003716 w 3003716"/>
                <a:gd name="connsiteY2" fmla="*/ 1409041 h 1409041"/>
                <a:gd name="connsiteX3" fmla="*/ 0 w 3003716"/>
                <a:gd name="connsiteY3" fmla="*/ 1404279 h 1409041"/>
                <a:gd name="connsiteX0" fmla="*/ 0 w 3013241"/>
                <a:gd name="connsiteY0" fmla="*/ 1404279 h 1409041"/>
                <a:gd name="connsiteX1" fmla="*/ 1501858 w 3013241"/>
                <a:gd name="connsiteY1" fmla="*/ 0 h 1409041"/>
                <a:gd name="connsiteX2" fmla="*/ 3013241 w 3013241"/>
                <a:gd name="connsiteY2" fmla="*/ 1409041 h 1409041"/>
                <a:gd name="connsiteX3" fmla="*/ 0 w 3013241"/>
                <a:gd name="connsiteY3" fmla="*/ 1404279 h 1409041"/>
                <a:gd name="connsiteX0" fmla="*/ 0 w 3013241"/>
                <a:gd name="connsiteY0" fmla="*/ 1404279 h 1409041"/>
                <a:gd name="connsiteX1" fmla="*/ 1492333 w 3013241"/>
                <a:gd name="connsiteY1" fmla="*/ 0 h 1409041"/>
                <a:gd name="connsiteX2" fmla="*/ 3013241 w 3013241"/>
                <a:gd name="connsiteY2" fmla="*/ 1409041 h 1409041"/>
                <a:gd name="connsiteX3" fmla="*/ 0 w 3013241"/>
                <a:gd name="connsiteY3" fmla="*/ 1404279 h 140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3241" h="1409041">
                  <a:moveTo>
                    <a:pt x="0" y="1404279"/>
                  </a:moveTo>
                  <a:lnTo>
                    <a:pt x="1492333" y="0"/>
                  </a:lnTo>
                  <a:lnTo>
                    <a:pt x="3013241" y="1409041"/>
                  </a:lnTo>
                  <a:lnTo>
                    <a:pt x="0" y="1404279"/>
                  </a:lnTo>
                  <a:close/>
                </a:path>
              </a:pathLst>
            </a:custGeom>
            <a:solidFill>
              <a:srgbClr val="B5DEF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6E41C374-09F7-5910-C104-306BB67F23F0}"/>
                </a:ext>
              </a:extLst>
            </p:cNvPr>
            <p:cNvSpPr/>
            <p:nvPr userDrawn="1"/>
          </p:nvSpPr>
          <p:spPr>
            <a:xfrm>
              <a:off x="4423808" y="2335267"/>
              <a:ext cx="3111253" cy="1422761"/>
            </a:xfrm>
            <a:custGeom>
              <a:avLst/>
              <a:gdLst>
                <a:gd name="connsiteX0" fmla="*/ 0 w 3092203"/>
                <a:gd name="connsiteY0" fmla="*/ 1425936 h 1425936"/>
                <a:gd name="connsiteX1" fmla="*/ 1558810 w 3092203"/>
                <a:gd name="connsiteY1" fmla="*/ 0 h 1425936"/>
                <a:gd name="connsiteX2" fmla="*/ 3092203 w 3092203"/>
                <a:gd name="connsiteY2" fmla="*/ 1425936 h 1425936"/>
                <a:gd name="connsiteX3" fmla="*/ 0 w 3092203"/>
                <a:gd name="connsiteY3" fmla="*/ 1425936 h 1425936"/>
                <a:gd name="connsiteX0" fmla="*/ 0 w 3111253"/>
                <a:gd name="connsiteY0" fmla="*/ 1425936 h 1425936"/>
                <a:gd name="connsiteX1" fmla="*/ 1558810 w 3111253"/>
                <a:gd name="connsiteY1" fmla="*/ 0 h 1425936"/>
                <a:gd name="connsiteX2" fmla="*/ 3111253 w 3111253"/>
                <a:gd name="connsiteY2" fmla="*/ 1425936 h 1425936"/>
                <a:gd name="connsiteX3" fmla="*/ 0 w 3111253"/>
                <a:gd name="connsiteY3" fmla="*/ 1425936 h 1425936"/>
                <a:gd name="connsiteX0" fmla="*/ 0 w 3111253"/>
                <a:gd name="connsiteY0" fmla="*/ 1422761 h 1422761"/>
                <a:gd name="connsiteX1" fmla="*/ 1552460 w 3111253"/>
                <a:gd name="connsiteY1" fmla="*/ 0 h 1422761"/>
                <a:gd name="connsiteX2" fmla="*/ 3111253 w 3111253"/>
                <a:gd name="connsiteY2" fmla="*/ 1422761 h 1422761"/>
                <a:gd name="connsiteX3" fmla="*/ 0 w 3111253"/>
                <a:gd name="connsiteY3" fmla="*/ 1422761 h 142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1253" h="1422761">
                  <a:moveTo>
                    <a:pt x="0" y="1422761"/>
                  </a:moveTo>
                  <a:lnTo>
                    <a:pt x="1552460" y="0"/>
                  </a:lnTo>
                  <a:lnTo>
                    <a:pt x="3111253" y="1422761"/>
                  </a:lnTo>
                  <a:lnTo>
                    <a:pt x="0" y="1422761"/>
                  </a:lnTo>
                  <a:close/>
                </a:path>
              </a:pathLst>
            </a:custGeom>
            <a:solidFill>
              <a:srgbClr val="B5DEF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B7B84675-105D-9A35-0FD3-AFA19D8EBC8F}"/>
                </a:ext>
              </a:extLst>
            </p:cNvPr>
            <p:cNvSpPr/>
            <p:nvPr userDrawn="1"/>
          </p:nvSpPr>
          <p:spPr>
            <a:xfrm flipV="1">
              <a:off x="4433274" y="3758028"/>
              <a:ext cx="4385517" cy="2020207"/>
            </a:xfrm>
            <a:prstGeom prst="triangle">
              <a:avLst/>
            </a:prstGeom>
            <a:solidFill>
              <a:srgbClr val="DFF1FC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5B0C7C76-1C39-BD69-1EFA-46F50F3410D6}"/>
                </a:ext>
              </a:extLst>
            </p:cNvPr>
            <p:cNvSpPr/>
            <p:nvPr userDrawn="1"/>
          </p:nvSpPr>
          <p:spPr>
            <a:xfrm flipV="1">
              <a:off x="8844648" y="3755370"/>
              <a:ext cx="3332508" cy="1541342"/>
            </a:xfrm>
            <a:prstGeom prst="triangle">
              <a:avLst/>
            </a:prstGeom>
            <a:solidFill>
              <a:srgbClr val="DFF1FC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697D9FD6-5A83-7E67-23B1-9477239866A5}"/>
                </a:ext>
              </a:extLst>
            </p:cNvPr>
            <p:cNvSpPr/>
            <p:nvPr userDrawn="1"/>
          </p:nvSpPr>
          <p:spPr>
            <a:xfrm flipV="1">
              <a:off x="7520405" y="3755373"/>
              <a:ext cx="2844733" cy="1315738"/>
            </a:xfrm>
            <a:prstGeom prst="triangle">
              <a:avLst/>
            </a:prstGeom>
            <a:solidFill>
              <a:srgbClr val="CDE9FA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71079E7F-AFC7-0845-F9C5-692296425FD2}"/>
                </a:ext>
              </a:extLst>
            </p:cNvPr>
            <p:cNvSpPr/>
            <p:nvPr userDrawn="1"/>
          </p:nvSpPr>
          <p:spPr>
            <a:xfrm flipV="1">
              <a:off x="7517281" y="3755370"/>
              <a:ext cx="1308265" cy="599716"/>
            </a:xfrm>
            <a:prstGeom prst="triangle">
              <a:avLst>
                <a:gd name="adj" fmla="val 49636"/>
              </a:avLst>
            </a:prstGeom>
            <a:solidFill>
              <a:srgbClr val="B5DEF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1B7D364D-35DE-0E3B-3FE1-3A0BF9A11D9C}"/>
                </a:ext>
              </a:extLst>
            </p:cNvPr>
            <p:cNvSpPr/>
            <p:nvPr userDrawn="1"/>
          </p:nvSpPr>
          <p:spPr>
            <a:xfrm flipV="1">
              <a:off x="8827931" y="3758027"/>
              <a:ext cx="1537207" cy="698615"/>
            </a:xfrm>
            <a:custGeom>
              <a:avLst/>
              <a:gdLst>
                <a:gd name="connsiteX0" fmla="*/ 0 w 1537207"/>
                <a:gd name="connsiteY0" fmla="*/ 705758 h 705758"/>
                <a:gd name="connsiteX1" fmla="*/ 763008 w 1537207"/>
                <a:gd name="connsiteY1" fmla="*/ 0 h 705758"/>
                <a:gd name="connsiteX2" fmla="*/ 1537207 w 1537207"/>
                <a:gd name="connsiteY2" fmla="*/ 705758 h 705758"/>
                <a:gd name="connsiteX3" fmla="*/ 0 w 1537207"/>
                <a:gd name="connsiteY3" fmla="*/ 705758 h 705758"/>
                <a:gd name="connsiteX0" fmla="*/ 0 w 1537207"/>
                <a:gd name="connsiteY0" fmla="*/ 696233 h 696233"/>
                <a:gd name="connsiteX1" fmla="*/ 770152 w 1537207"/>
                <a:gd name="connsiteY1" fmla="*/ 0 h 696233"/>
                <a:gd name="connsiteX2" fmla="*/ 1537207 w 1537207"/>
                <a:gd name="connsiteY2" fmla="*/ 696233 h 696233"/>
                <a:gd name="connsiteX3" fmla="*/ 0 w 1537207"/>
                <a:gd name="connsiteY3" fmla="*/ 696233 h 696233"/>
                <a:gd name="connsiteX0" fmla="*/ 0 w 1537207"/>
                <a:gd name="connsiteY0" fmla="*/ 698615 h 698615"/>
                <a:gd name="connsiteX1" fmla="*/ 777296 w 1537207"/>
                <a:gd name="connsiteY1" fmla="*/ 0 h 698615"/>
                <a:gd name="connsiteX2" fmla="*/ 1537207 w 1537207"/>
                <a:gd name="connsiteY2" fmla="*/ 698615 h 698615"/>
                <a:gd name="connsiteX3" fmla="*/ 0 w 1537207"/>
                <a:gd name="connsiteY3" fmla="*/ 698615 h 69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7207" h="698615">
                  <a:moveTo>
                    <a:pt x="0" y="698615"/>
                  </a:moveTo>
                  <a:lnTo>
                    <a:pt x="777296" y="0"/>
                  </a:lnTo>
                  <a:lnTo>
                    <a:pt x="1537207" y="698615"/>
                  </a:lnTo>
                  <a:lnTo>
                    <a:pt x="0" y="698615"/>
                  </a:lnTo>
                  <a:close/>
                </a:path>
              </a:pathLst>
            </a:custGeom>
            <a:solidFill>
              <a:srgbClr val="B5DEF7"/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4" name="等腰三角形 7">
            <a:extLst>
              <a:ext uri="{FF2B5EF4-FFF2-40B4-BE49-F238E27FC236}">
                <a16:creationId xmlns:a16="http://schemas.microsoft.com/office/drawing/2014/main" id="{0D257372-33D6-5FB2-E0B9-A6665B2C841A}"/>
              </a:ext>
            </a:extLst>
          </p:cNvPr>
          <p:cNvSpPr/>
          <p:nvPr userDrawn="1"/>
        </p:nvSpPr>
        <p:spPr>
          <a:xfrm flipV="1">
            <a:off x="8827931" y="3758027"/>
            <a:ext cx="1537207" cy="698615"/>
          </a:xfrm>
          <a:custGeom>
            <a:avLst/>
            <a:gdLst>
              <a:gd name="connsiteX0" fmla="*/ 0 w 1537207"/>
              <a:gd name="connsiteY0" fmla="*/ 705758 h 705758"/>
              <a:gd name="connsiteX1" fmla="*/ 763008 w 1537207"/>
              <a:gd name="connsiteY1" fmla="*/ 0 h 705758"/>
              <a:gd name="connsiteX2" fmla="*/ 1537207 w 1537207"/>
              <a:gd name="connsiteY2" fmla="*/ 705758 h 705758"/>
              <a:gd name="connsiteX3" fmla="*/ 0 w 1537207"/>
              <a:gd name="connsiteY3" fmla="*/ 705758 h 705758"/>
              <a:gd name="connsiteX0" fmla="*/ 0 w 1537207"/>
              <a:gd name="connsiteY0" fmla="*/ 696233 h 696233"/>
              <a:gd name="connsiteX1" fmla="*/ 770152 w 1537207"/>
              <a:gd name="connsiteY1" fmla="*/ 0 h 696233"/>
              <a:gd name="connsiteX2" fmla="*/ 1537207 w 1537207"/>
              <a:gd name="connsiteY2" fmla="*/ 696233 h 696233"/>
              <a:gd name="connsiteX3" fmla="*/ 0 w 1537207"/>
              <a:gd name="connsiteY3" fmla="*/ 696233 h 696233"/>
              <a:gd name="connsiteX0" fmla="*/ 0 w 1537207"/>
              <a:gd name="connsiteY0" fmla="*/ 698615 h 698615"/>
              <a:gd name="connsiteX1" fmla="*/ 777296 w 1537207"/>
              <a:gd name="connsiteY1" fmla="*/ 0 h 698615"/>
              <a:gd name="connsiteX2" fmla="*/ 1537207 w 1537207"/>
              <a:gd name="connsiteY2" fmla="*/ 698615 h 698615"/>
              <a:gd name="connsiteX3" fmla="*/ 0 w 1537207"/>
              <a:gd name="connsiteY3" fmla="*/ 698615 h 69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7207" h="698615">
                <a:moveTo>
                  <a:pt x="0" y="698615"/>
                </a:moveTo>
                <a:lnTo>
                  <a:pt x="777296" y="0"/>
                </a:lnTo>
                <a:lnTo>
                  <a:pt x="1537207" y="698615"/>
                </a:lnTo>
                <a:lnTo>
                  <a:pt x="0" y="698615"/>
                </a:lnTo>
                <a:close/>
              </a:path>
            </a:pathLst>
          </a:custGeom>
          <a:solidFill>
            <a:srgbClr val="B5DEF7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109723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" name="標題 9">
            <a:extLst>
              <a:ext uri="{FF2B5EF4-FFF2-40B4-BE49-F238E27FC236}">
                <a16:creationId xmlns:a16="http://schemas.microsoft.com/office/drawing/2014/main" id="{AC552B5B-04E4-E22E-0C40-00DDC2A4E6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433" y="2378131"/>
            <a:ext cx="10605710" cy="1574743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TW" altLang="en-US" dirty="0"/>
              <a:t>按一下編輯單元頁標題</a:t>
            </a:r>
          </a:p>
        </p:txBody>
      </p:sp>
      <p:sp>
        <p:nvSpPr>
          <p:cNvPr id="7" name="文字版面配置區 11">
            <a:extLst>
              <a:ext uri="{FF2B5EF4-FFF2-40B4-BE49-F238E27FC236}">
                <a16:creationId xmlns:a16="http://schemas.microsoft.com/office/drawing/2014/main" id="{632063CD-0BE8-7602-DF07-C47651027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5432" y="4008446"/>
            <a:ext cx="10605711" cy="573079"/>
          </a:xfrm>
        </p:spPr>
        <p:txBody>
          <a:bodyPr>
            <a:noAutofit/>
          </a:bodyPr>
          <a:lstStyle>
            <a:lvl1pPr>
              <a:defRPr sz="3200" baseline="0">
                <a:solidFill>
                  <a:srgbClr val="00428E"/>
                </a:solidFill>
              </a:defRPr>
            </a:lvl1pPr>
          </a:lstStyle>
          <a:p>
            <a:pPr lvl="0"/>
            <a:r>
              <a:rPr lang="zh-TW" altLang="en-US" dirty="0"/>
              <a:t>按一下編輯副標題</a:t>
            </a:r>
          </a:p>
        </p:txBody>
      </p:sp>
    </p:spTree>
    <p:extLst>
      <p:ext uri="{BB962C8B-B14F-4D97-AF65-F5344CB8AC3E}">
        <p14:creationId xmlns:p14="http://schemas.microsoft.com/office/powerpoint/2010/main" val="60716019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單元頁樣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A3B3199-A1D6-50E2-CEF8-1C5A45660477}"/>
              </a:ext>
            </a:extLst>
          </p:cNvPr>
          <p:cNvSpPr/>
          <p:nvPr userDrawn="1"/>
        </p:nvSpPr>
        <p:spPr>
          <a:xfrm>
            <a:off x="-54215" y="0"/>
            <a:ext cx="12246100" cy="6858000"/>
          </a:xfrm>
          <a:prstGeom prst="rect">
            <a:avLst/>
          </a:prstGeom>
          <a:solidFill>
            <a:srgbClr val="006EBD"/>
          </a:soli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109723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投影片編號版面配置區 4"/>
          <p:cNvSpPr>
            <a:spLocks noGrp="1"/>
          </p:cNvSpPr>
          <p:nvPr userDrawn="1">
            <p:ph type="sldNum" sz="quarter" idx="13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C5A71065-1A3A-48A2-A297-80B33F108CC7}"/>
              </a:ext>
            </a:extLst>
          </p:cNvPr>
          <p:cNvGrpSpPr/>
          <p:nvPr userDrawn="1"/>
        </p:nvGrpSpPr>
        <p:grpSpPr>
          <a:xfrm>
            <a:off x="30594" y="905865"/>
            <a:ext cx="12085994" cy="4872370"/>
            <a:chOff x="115654" y="905865"/>
            <a:chExt cx="12085994" cy="4872370"/>
          </a:xfrm>
        </p:grpSpPr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A5AF44BE-00FF-B33D-00F9-852294A8BD2B}"/>
                </a:ext>
              </a:extLst>
            </p:cNvPr>
            <p:cNvSpPr/>
            <p:nvPr userDrawn="1"/>
          </p:nvSpPr>
          <p:spPr>
            <a:xfrm>
              <a:off x="115654" y="1735163"/>
              <a:ext cx="4367853" cy="2020207"/>
            </a:xfrm>
            <a:prstGeom prst="triangle">
              <a:avLst/>
            </a:prstGeom>
            <a:solidFill>
              <a:srgbClr val="DFF1FC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A9C30F5F-836E-7130-D8A3-F47978620799}"/>
                </a:ext>
              </a:extLst>
            </p:cNvPr>
            <p:cNvSpPr/>
            <p:nvPr userDrawn="1"/>
          </p:nvSpPr>
          <p:spPr>
            <a:xfrm>
              <a:off x="1464270" y="905865"/>
              <a:ext cx="6076233" cy="2849505"/>
            </a:xfrm>
            <a:prstGeom prst="triangle">
              <a:avLst/>
            </a:prstGeom>
            <a:solidFill>
              <a:srgbClr val="CDE9FA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2D1E5175-CE0E-4D48-63E5-AB04FEA54E37}"/>
                </a:ext>
              </a:extLst>
            </p:cNvPr>
            <p:cNvSpPr/>
            <p:nvPr userDrawn="1"/>
          </p:nvSpPr>
          <p:spPr>
            <a:xfrm>
              <a:off x="4483166" y="1735163"/>
              <a:ext cx="4385517" cy="2022865"/>
            </a:xfrm>
            <a:prstGeom prst="triangle">
              <a:avLst/>
            </a:prstGeom>
            <a:solidFill>
              <a:srgbClr val="DFF1FC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DC767376-B17E-BF88-6815-52BE19DE469C}"/>
                </a:ext>
              </a:extLst>
            </p:cNvPr>
            <p:cNvSpPr/>
            <p:nvPr userDrawn="1"/>
          </p:nvSpPr>
          <p:spPr>
            <a:xfrm flipV="1">
              <a:off x="4483166" y="3758028"/>
              <a:ext cx="4385517" cy="2020207"/>
            </a:xfrm>
            <a:prstGeom prst="triangle">
              <a:avLst/>
            </a:prstGeom>
            <a:solidFill>
              <a:srgbClr val="DFF1FC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id="{79019D84-4C72-F718-186D-782C78E2A819}"/>
                </a:ext>
              </a:extLst>
            </p:cNvPr>
            <p:cNvSpPr/>
            <p:nvPr userDrawn="1"/>
          </p:nvSpPr>
          <p:spPr>
            <a:xfrm flipV="1">
              <a:off x="8869140" y="3755370"/>
              <a:ext cx="3332508" cy="1541342"/>
            </a:xfrm>
            <a:prstGeom prst="triangle">
              <a:avLst/>
            </a:prstGeom>
            <a:solidFill>
              <a:srgbClr val="DFF1FC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7" name="等腰三角形 36">
              <a:extLst>
                <a:ext uri="{FF2B5EF4-FFF2-40B4-BE49-F238E27FC236}">
                  <a16:creationId xmlns:a16="http://schemas.microsoft.com/office/drawing/2014/main" id="{4D5A56E1-0B8E-8BA7-4A3E-E2EDE6CFA311}"/>
                </a:ext>
              </a:extLst>
            </p:cNvPr>
            <p:cNvSpPr/>
            <p:nvPr userDrawn="1"/>
          </p:nvSpPr>
          <p:spPr>
            <a:xfrm flipV="1">
              <a:off x="7551247" y="3755373"/>
              <a:ext cx="2844733" cy="1315738"/>
            </a:xfrm>
            <a:prstGeom prst="triangle">
              <a:avLst/>
            </a:prstGeom>
            <a:solidFill>
              <a:srgbClr val="CDE9FA">
                <a:alpha val="30000"/>
              </a:srgbClr>
            </a:soli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noAutofit/>
            </a:bodyPr>
            <a:lstStyle/>
            <a:p>
              <a:pPr marL="0" marR="0" indent="0" algn="l" defTabSz="1097236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8" name="標題 9">
            <a:extLst>
              <a:ext uri="{FF2B5EF4-FFF2-40B4-BE49-F238E27FC236}">
                <a16:creationId xmlns:a16="http://schemas.microsoft.com/office/drawing/2014/main" id="{53E8F917-DC8F-BE0E-9388-4532D27DF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433" y="2378131"/>
            <a:ext cx="10605710" cy="1574743"/>
          </a:xfrm>
        </p:spPr>
        <p:txBody>
          <a:bodyPr anchor="b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zh-TW" altLang="en-US" dirty="0"/>
              <a:t>按一下編輯單元頁標題</a:t>
            </a:r>
          </a:p>
        </p:txBody>
      </p:sp>
      <p:sp>
        <p:nvSpPr>
          <p:cNvPr id="9" name="文字版面配置區 11">
            <a:extLst>
              <a:ext uri="{FF2B5EF4-FFF2-40B4-BE49-F238E27FC236}">
                <a16:creationId xmlns:a16="http://schemas.microsoft.com/office/drawing/2014/main" id="{F7A67F4D-1D77-E506-AA8C-99B28618CB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5432" y="4008446"/>
            <a:ext cx="10605711" cy="573079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zh-TW" altLang="en-US" dirty="0"/>
              <a:t>按一下編輯副標題</a:t>
            </a:r>
          </a:p>
        </p:txBody>
      </p:sp>
    </p:spTree>
    <p:extLst>
      <p:ext uri="{BB962C8B-B14F-4D97-AF65-F5344CB8AC3E}">
        <p14:creationId xmlns:p14="http://schemas.microsoft.com/office/powerpoint/2010/main" val="30125990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頁_純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419490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頁_不分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40833" y="298852"/>
            <a:ext cx="9753601" cy="507888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3" name="內容版面配置區 4"/>
          <p:cNvSpPr>
            <a:spLocks noGrp="1"/>
          </p:cNvSpPr>
          <p:nvPr>
            <p:ph sz="quarter" idx="12"/>
          </p:nvPr>
        </p:nvSpPr>
        <p:spPr>
          <a:xfrm>
            <a:off x="731308" y="1085850"/>
            <a:ext cx="10727267" cy="5109005"/>
          </a:xfrm>
        </p:spPr>
        <p:txBody>
          <a:bodyPr/>
          <a:lstStyle>
            <a:lvl1pPr>
              <a:defRPr sz="2400"/>
            </a:lvl1pPr>
            <a:lvl2pPr marL="623888" indent="-260350">
              <a:defRPr sz="2000"/>
            </a:lvl2pPr>
            <a:lvl3pPr marL="1160463" indent="-260350">
              <a:defRPr sz="1800"/>
            </a:lvl3pPr>
            <a:lvl4pPr marL="1800225" indent="-363538">
              <a:defRPr/>
            </a:lvl4pPr>
            <a:lvl5pPr marL="2147888" indent="-347663">
              <a:defRPr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55" y="280490"/>
            <a:ext cx="153825" cy="507888"/>
          </a:xfrm>
          <a:prstGeom prst="rect">
            <a:avLst/>
          </a:prstGeom>
        </p:spPr>
      </p:pic>
      <p:sp>
        <p:nvSpPr>
          <p:cNvPr id="6" name="投影片編號版面配置區 4"/>
          <p:cNvSpPr>
            <a:spLocks noGrp="1"/>
          </p:cNvSpPr>
          <p:nvPr>
            <p:ph type="sldNum" sz="quarter" idx="13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193238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頁_左右二欄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4"/>
          <p:cNvSpPr>
            <a:spLocks noGrp="1"/>
          </p:cNvSpPr>
          <p:nvPr>
            <p:ph sz="quarter" idx="15"/>
          </p:nvPr>
        </p:nvSpPr>
        <p:spPr>
          <a:xfrm>
            <a:off x="731308" y="1085850"/>
            <a:ext cx="5221817" cy="5109005"/>
          </a:xfrm>
        </p:spPr>
        <p:txBody>
          <a:bodyPr/>
          <a:lstStyle>
            <a:lvl1pPr>
              <a:defRPr sz="2400"/>
            </a:lvl1pPr>
            <a:lvl2pPr marL="623888" indent="-260350">
              <a:defRPr sz="2000"/>
            </a:lvl2pPr>
            <a:lvl3pPr marL="1160463" indent="-260350">
              <a:defRPr sz="1800"/>
            </a:lvl3pPr>
            <a:lvl4pPr marL="1800225" indent="-363538">
              <a:defRPr/>
            </a:lvl4pPr>
            <a:lvl5pPr marL="2147888" indent="-347663">
              <a:defRPr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7" name="直線接點 14">
            <a:extLst>
              <a:ext uri="{FF2B5EF4-FFF2-40B4-BE49-F238E27FC236}">
                <a16:creationId xmlns:a16="http://schemas.microsoft.com/office/drawing/2014/main" id="{C322ED6B-6D58-F94B-9F6B-9AA2A6E5BA88}"/>
              </a:ext>
            </a:extLst>
          </p:cNvPr>
          <p:cNvSpPr/>
          <p:nvPr userDrawn="1"/>
        </p:nvSpPr>
        <p:spPr>
          <a:xfrm>
            <a:off x="6096000" y="1448120"/>
            <a:ext cx="0" cy="4638356"/>
          </a:xfrm>
          <a:prstGeom prst="lin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31308" y="292157"/>
            <a:ext cx="10812992" cy="507888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55" y="280490"/>
            <a:ext cx="153825" cy="507888"/>
          </a:xfrm>
          <a:prstGeom prst="rect">
            <a:avLst/>
          </a:prstGeom>
        </p:spPr>
      </p:pic>
      <p:sp>
        <p:nvSpPr>
          <p:cNvPr id="10" name="內容版面配置區 4"/>
          <p:cNvSpPr>
            <a:spLocks noGrp="1"/>
          </p:cNvSpPr>
          <p:nvPr>
            <p:ph sz="quarter" idx="16"/>
          </p:nvPr>
        </p:nvSpPr>
        <p:spPr>
          <a:xfrm>
            <a:off x="6238876" y="1094930"/>
            <a:ext cx="5221817" cy="5109005"/>
          </a:xfrm>
        </p:spPr>
        <p:txBody>
          <a:bodyPr/>
          <a:lstStyle>
            <a:lvl1pPr>
              <a:defRPr sz="2400"/>
            </a:lvl1pPr>
            <a:lvl2pPr marL="623888" indent="-260350">
              <a:defRPr sz="2000"/>
            </a:lvl2pPr>
            <a:lvl3pPr marL="1160463" indent="-260350">
              <a:defRPr sz="1800"/>
            </a:lvl3pPr>
            <a:lvl4pPr marL="1800225" indent="-363538">
              <a:defRPr/>
            </a:lvl4pPr>
            <a:lvl5pPr marL="2147888" indent="-347663">
              <a:defRPr/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1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962825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束頁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202283" cy="6858000"/>
          </a:xfrm>
          <a:prstGeom prst="rect">
            <a:avLst/>
          </a:prstGeom>
          <a:gradFill flip="none" rotWithShape="1">
            <a:gsLst>
              <a:gs pos="0">
                <a:srgbClr val="FABE00"/>
              </a:gs>
              <a:gs pos="55000">
                <a:srgbClr val="358C71"/>
              </a:gs>
              <a:gs pos="30000">
                <a:srgbClr val="6FBA2C"/>
              </a:gs>
              <a:gs pos="100000">
                <a:srgbClr val="0062B1"/>
              </a:gs>
            </a:gsLst>
            <a:lin ang="0" scaled="1"/>
            <a:tileRect/>
          </a:gradFill>
          <a:ln w="25400" cap="flat">
            <a:noFill/>
            <a:prstDash val="solid"/>
            <a:round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indent="0" algn="l" defTabSz="109723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" name="文字方塊 5"/>
          <p:cNvSpPr txBox="1"/>
          <p:nvPr userDrawn="1"/>
        </p:nvSpPr>
        <p:spPr>
          <a:xfrm>
            <a:off x="2073730" y="2043267"/>
            <a:ext cx="8318500" cy="1569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5486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9600" b="1" i="0" u="none" strike="noStrike" cap="none" spc="20" baseline="0" dirty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Microsoft JhengHei" panose="020B0604030504040204" pitchFamily="34" charset="-120"/>
                <a:cs typeface="+mn-cs"/>
                <a:sym typeface="Calibri"/>
              </a:rPr>
              <a:t>Thank You </a:t>
            </a:r>
            <a:endParaRPr lang="zh-TW" altLang="en-US" sz="9600" b="1" i="0" u="none" strike="noStrike" cap="none" spc="20" baseline="0" dirty="0">
              <a:ln>
                <a:noFill/>
              </a:ln>
              <a:solidFill>
                <a:schemeClr val="bg1"/>
              </a:solidFill>
              <a:uFillTx/>
              <a:latin typeface="+mn-lt"/>
              <a:ea typeface="Microsoft JhengHei" panose="020B0604030504040204" pitchFamily="34" charset="-120"/>
              <a:cs typeface="+mn-cs"/>
              <a:sym typeface="Helvetica"/>
            </a:endParaRPr>
          </a:p>
        </p:txBody>
      </p:sp>
      <p:sp>
        <p:nvSpPr>
          <p:cNvPr id="7" name="文字方塊 6"/>
          <p:cNvSpPr txBox="1"/>
          <p:nvPr userDrawn="1"/>
        </p:nvSpPr>
        <p:spPr>
          <a:xfrm>
            <a:off x="2150532" y="3612923"/>
            <a:ext cx="7870370" cy="7617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548640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</a:pPr>
            <a:r>
              <a:rPr lang="zh-TW" altLang="en-US" sz="3600" b="1" i="0" u="none" strike="noStrike" cap="none" spc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  <a:sym typeface="Calibri"/>
              </a:rPr>
              <a:t>感謝聆聽</a:t>
            </a:r>
          </a:p>
        </p:txBody>
      </p:sp>
    </p:spTree>
    <p:extLst>
      <p:ext uri="{BB962C8B-B14F-4D97-AF65-F5344CB8AC3E}">
        <p14:creationId xmlns:p14="http://schemas.microsoft.com/office/powerpoint/2010/main" val="305370324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結束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  <p:sp>
        <p:nvSpPr>
          <p:cNvPr id="9" name="文字方塊 8"/>
          <p:cNvSpPr txBox="1"/>
          <p:nvPr userDrawn="1"/>
        </p:nvSpPr>
        <p:spPr>
          <a:xfrm>
            <a:off x="3547268" y="3322140"/>
            <a:ext cx="8318500" cy="707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5486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4000" b="1" i="0" u="none" strike="noStrike" cap="none" spc="20" baseline="0" dirty="0">
                <a:ln>
                  <a:noFill/>
                </a:ln>
                <a:solidFill>
                  <a:srgbClr val="00428E"/>
                </a:solidFill>
                <a:uFillTx/>
                <a:latin typeface="+mn-lt"/>
                <a:ea typeface="Microsoft JhengHei" panose="020B0604030504040204" pitchFamily="34" charset="-120"/>
                <a:cs typeface="+mn-cs"/>
                <a:sym typeface="Helvetica"/>
              </a:rPr>
              <a:t>謝謝聆聽，敬請指導</a:t>
            </a:r>
            <a:endParaRPr lang="en-US" altLang="zh-TW" sz="4000" b="1" i="0" u="none" strike="noStrike" cap="none" spc="20" baseline="0" dirty="0">
              <a:ln>
                <a:noFill/>
              </a:ln>
              <a:solidFill>
                <a:srgbClr val="00428E"/>
              </a:solidFill>
              <a:uFillTx/>
              <a:latin typeface="+mn-lt"/>
              <a:ea typeface="Microsoft JhengHei" panose="020B0604030504040204" pitchFamily="34" charset="-120"/>
              <a:cs typeface="+mn-cs"/>
              <a:sym typeface="Helvetica"/>
            </a:endParaRPr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63" y="686321"/>
            <a:ext cx="3313866" cy="82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876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大標題文字"/>
          <p:cNvSpPr txBox="1">
            <a:spLocks noGrp="1"/>
          </p:cNvSpPr>
          <p:nvPr>
            <p:ph type="title"/>
          </p:nvPr>
        </p:nvSpPr>
        <p:spPr>
          <a:xfrm>
            <a:off x="731308" y="280490"/>
            <a:ext cx="10597092" cy="507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rPr lang="zh-TW" altLang="en-US" dirty="0"/>
              <a:t>按一下編輯母片標題</a:t>
            </a:r>
            <a:endParaRPr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731307" y="1041400"/>
            <a:ext cx="10597093" cy="4660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11599602" y="6328836"/>
            <a:ext cx="532332" cy="338664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CBE36A95-2CE2-4055-AD5A-A0921D347A1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672" r:id="rId3"/>
    <p:sldLayoutId id="2147483724" r:id="rId4"/>
    <p:sldLayoutId id="2147483740" r:id="rId5"/>
    <p:sldLayoutId id="2147483741" r:id="rId6"/>
    <p:sldLayoutId id="2147483726" r:id="rId7"/>
    <p:sldLayoutId id="2147483718" r:id="rId8"/>
    <p:sldLayoutId id="2147483661" r:id="rId9"/>
    <p:sldLayoutId id="2147483732" r:id="rId10"/>
    <p:sldLayoutId id="2147483673" r:id="rId11"/>
  </p:sldLayoutIdLst>
  <p:transition spd="med"/>
  <p:hf hdr="0" dt="0"/>
  <p:txStyles>
    <p:titleStyle>
      <a:lvl1pPr marL="0" marR="0" indent="0" algn="l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20" baseline="0" dirty="0">
          <a:ln>
            <a:noFill/>
          </a:ln>
          <a:solidFill>
            <a:srgbClr val="00428E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1pPr>
      <a:lvl2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5486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0" marR="0" indent="0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0F2747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1pPr>
      <a:lvl2pPr marL="931881" marR="0" indent="-383240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Tx/>
        <a:buBlip>
          <a:blip r:embed="rId13"/>
        </a:buBlip>
        <a:tabLst/>
        <a:defRPr sz="2800" b="0" i="0" u="none" strike="noStrike" cap="none" spc="0" baseline="0">
          <a:ln>
            <a:noFill/>
          </a:ln>
          <a:solidFill>
            <a:srgbClr val="0F2747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2pPr>
      <a:lvl3pPr marL="1456732" marR="0" indent="-359453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ln>
            <a:noFill/>
          </a:ln>
          <a:solidFill>
            <a:srgbClr val="0F2747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3pPr>
      <a:lvl4pPr marL="2080260" marR="0" indent="-434339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–"/>
        <a:tabLst/>
        <a:defRPr sz="1600" b="0" i="0" u="none" strike="noStrike" cap="none" spc="0" baseline="0">
          <a:ln>
            <a:noFill/>
          </a:ln>
          <a:solidFill>
            <a:srgbClr val="0F2747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4pPr>
      <a:lvl5pPr marL="2628900" marR="0" indent="-434339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»"/>
        <a:tabLst/>
        <a:defRPr sz="1200" b="0" i="0" u="none" strike="noStrike" cap="none" spc="0" baseline="0">
          <a:ln>
            <a:noFill/>
          </a:ln>
          <a:solidFill>
            <a:srgbClr val="0F2747"/>
          </a:solidFill>
          <a:uFillTx/>
          <a:latin typeface="Microsoft JhengHei" panose="020B0604030504040204" pitchFamily="34" charset="-120"/>
          <a:ea typeface="Microsoft JhengHei" panose="020B0604030504040204" pitchFamily="34" charset="-120"/>
          <a:cs typeface="+mn-cs"/>
          <a:sym typeface="Calibri"/>
        </a:defRPr>
      </a:lvl5pPr>
      <a:lvl6pPr marL="3177539" marR="0" indent="-434339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726179" marR="0" indent="-434340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274820" marR="0" indent="-434340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823459" marR="0" indent="-434340" algn="l" defTabSz="548640" rtl="0" latinLnBrk="0">
        <a:lnSpc>
          <a:spcPct val="100000"/>
        </a:lnSpc>
        <a:spcBef>
          <a:spcPts val="900"/>
        </a:spcBef>
        <a:spcAft>
          <a:spcPts val="0"/>
        </a:spcAft>
        <a:buClrTx/>
        <a:buSzPct val="100000"/>
        <a:buFont typeface="Arial"/>
        <a:buChar char="•"/>
        <a:tabLst/>
        <a:defRPr sz="3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09723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83734035-46BC-0930-EC00-2E73165EEE26}"/>
              </a:ext>
            </a:extLst>
          </p:cNvPr>
          <p:cNvSpPr/>
          <p:nvPr/>
        </p:nvSpPr>
        <p:spPr>
          <a:xfrm>
            <a:off x="685800" y="2331720"/>
            <a:ext cx="77724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低碳前行</a:t>
            </a:r>
            <a:endParaRPr lang="en-US" sz="4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6D784CD-AED6-C1B1-3490-9BBD195D7E7B}"/>
              </a:ext>
            </a:extLst>
          </p:cNvPr>
          <p:cNvSpPr/>
          <p:nvPr/>
        </p:nvSpPr>
        <p:spPr>
          <a:xfrm>
            <a:off x="713232" y="3246120"/>
            <a:ext cx="8686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E9A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 2024 </a:t>
            </a:r>
            <a:r>
              <a:rPr lang="en-US" sz="2200" b="1" dirty="0" err="1">
                <a:solidFill>
                  <a:srgbClr val="FFE9A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TCFD「低碳」主題</a:t>
            </a:r>
            <a:endParaRPr lang="en-US" sz="22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6153D82-E3C7-87B0-0B07-307FAEF263A3}"/>
              </a:ext>
            </a:extLst>
          </p:cNvPr>
          <p:cNvSpPr/>
          <p:nvPr/>
        </p:nvSpPr>
        <p:spPr>
          <a:xfrm>
            <a:off x="731520" y="3977640"/>
            <a:ext cx="2103120" cy="0"/>
          </a:xfrm>
          <a:prstGeom prst="line">
            <a:avLst/>
          </a:prstGeom>
          <a:noFill/>
          <a:ln w="38100">
            <a:solidFill>
              <a:srgbClr val="F0B90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1A738CF-4D50-114F-6C99-6BE84F509509}"/>
              </a:ext>
            </a:extLst>
          </p:cNvPr>
          <p:cNvSpPr/>
          <p:nvPr/>
        </p:nvSpPr>
        <p:spPr>
          <a:xfrm>
            <a:off x="731520" y="41148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 err="1">
                <a:solidFill>
                  <a:srgbClr val="E4ECF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低碳保險與服務・低碳營運・低碳經濟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06729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10">
            <a:extLst>
              <a:ext uri="{FF2B5EF4-FFF2-40B4-BE49-F238E27FC236}">
                <a16:creationId xmlns:a16="http://schemas.microsoft.com/office/drawing/2014/main" id="{F45FB065-89E0-EFB1-5B8B-3CC3D5E63B8D}"/>
              </a:ext>
            </a:extLst>
          </p:cNvPr>
          <p:cNvSpPr/>
          <p:nvPr/>
        </p:nvSpPr>
        <p:spPr>
          <a:xfrm>
            <a:off x="548640" y="3429000"/>
            <a:ext cx="822960" cy="804672"/>
          </a:xfrm>
          <a:prstGeom prst="roundRect">
            <a:avLst>
              <a:gd name="adj" fmla="val 13636"/>
            </a:avLst>
          </a:prstGeom>
          <a:solidFill>
            <a:srgbClr val="EAF1F5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簡報大綱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45" name="Shape 2">
            <a:extLst>
              <a:ext uri="{FF2B5EF4-FFF2-40B4-BE49-F238E27FC236}">
                <a16:creationId xmlns:a16="http://schemas.microsoft.com/office/drawing/2014/main" id="{243B70AF-FA87-2FDF-F912-7EB170F86356}"/>
              </a:ext>
            </a:extLst>
          </p:cNvPr>
          <p:cNvSpPr/>
          <p:nvPr/>
        </p:nvSpPr>
        <p:spPr>
          <a:xfrm>
            <a:off x="548640" y="1481328"/>
            <a:ext cx="822960" cy="804672"/>
          </a:xfrm>
          <a:prstGeom prst="roundRect">
            <a:avLst>
              <a:gd name="adj" fmla="val 13636"/>
            </a:avLst>
          </a:prstGeom>
          <a:solidFill>
            <a:srgbClr val="EAF1F5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6" name="Text 3">
            <a:extLst>
              <a:ext uri="{FF2B5EF4-FFF2-40B4-BE49-F238E27FC236}">
                <a16:creationId xmlns:a16="http://schemas.microsoft.com/office/drawing/2014/main" id="{E150EC0D-F6F4-D258-8A8E-C004E3999072}"/>
              </a:ext>
            </a:extLst>
          </p:cNvPr>
          <p:cNvSpPr/>
          <p:nvPr/>
        </p:nvSpPr>
        <p:spPr>
          <a:xfrm>
            <a:off x="548640" y="1503539"/>
            <a:ext cx="8229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01</a:t>
            </a:r>
            <a:endParaRPr lang="en-US" sz="2300" dirty="0"/>
          </a:p>
        </p:txBody>
      </p:sp>
      <p:sp>
        <p:nvSpPr>
          <p:cNvPr id="47" name="Shape 6">
            <a:extLst>
              <a:ext uri="{FF2B5EF4-FFF2-40B4-BE49-F238E27FC236}">
                <a16:creationId xmlns:a16="http://schemas.microsoft.com/office/drawing/2014/main" id="{344BA29D-1F77-ACA5-45A9-4F7AB221F65F}"/>
              </a:ext>
            </a:extLst>
          </p:cNvPr>
          <p:cNvSpPr/>
          <p:nvPr/>
        </p:nvSpPr>
        <p:spPr>
          <a:xfrm>
            <a:off x="548640" y="2450592"/>
            <a:ext cx="822960" cy="804672"/>
          </a:xfrm>
          <a:prstGeom prst="roundRect">
            <a:avLst>
              <a:gd name="adj" fmla="val 13636"/>
            </a:avLst>
          </a:prstGeom>
          <a:solidFill>
            <a:srgbClr val="EAF1F5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42576056-56F2-6798-220C-C4EAB18A7422}"/>
              </a:ext>
            </a:extLst>
          </p:cNvPr>
          <p:cNvSpPr/>
          <p:nvPr/>
        </p:nvSpPr>
        <p:spPr>
          <a:xfrm>
            <a:off x="548640" y="2450592"/>
            <a:ext cx="8229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02</a:t>
            </a:r>
            <a:endParaRPr lang="en-US" sz="2300" dirty="0"/>
          </a:p>
        </p:txBody>
      </p:sp>
      <p:sp>
        <p:nvSpPr>
          <p:cNvPr id="55" name="Text 11">
            <a:extLst>
              <a:ext uri="{FF2B5EF4-FFF2-40B4-BE49-F238E27FC236}">
                <a16:creationId xmlns:a16="http://schemas.microsoft.com/office/drawing/2014/main" id="{A686CEFC-49B1-A7D0-F573-66D087C41DC5}"/>
              </a:ext>
            </a:extLst>
          </p:cNvPr>
          <p:cNvSpPr/>
          <p:nvPr/>
        </p:nvSpPr>
        <p:spPr>
          <a:xfrm>
            <a:off x="548640" y="3397645"/>
            <a:ext cx="8229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03</a:t>
            </a:r>
            <a:endParaRPr lang="en-US" sz="2300" dirty="0"/>
          </a:p>
        </p:txBody>
      </p:sp>
      <p:sp>
        <p:nvSpPr>
          <p:cNvPr id="58" name="Shape 14">
            <a:extLst>
              <a:ext uri="{FF2B5EF4-FFF2-40B4-BE49-F238E27FC236}">
                <a16:creationId xmlns:a16="http://schemas.microsoft.com/office/drawing/2014/main" id="{5F1A2C25-C474-1A9B-2E2C-5D6A0EDAC8D6}"/>
              </a:ext>
            </a:extLst>
          </p:cNvPr>
          <p:cNvSpPr/>
          <p:nvPr/>
        </p:nvSpPr>
        <p:spPr>
          <a:xfrm>
            <a:off x="548640" y="4549789"/>
            <a:ext cx="822960" cy="804672"/>
          </a:xfrm>
          <a:prstGeom prst="roundRect">
            <a:avLst>
              <a:gd name="adj" fmla="val 13636"/>
            </a:avLst>
          </a:prstGeom>
          <a:solidFill>
            <a:srgbClr val="EAF1F5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A79AC4EA-84FF-2844-892E-AB0D086220DC}"/>
              </a:ext>
            </a:extLst>
          </p:cNvPr>
          <p:cNvSpPr txBox="1"/>
          <p:nvPr/>
        </p:nvSpPr>
        <p:spPr>
          <a:xfrm>
            <a:off x="592323" y="4691620"/>
            <a:ext cx="735594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TW" sz="20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04</a:t>
            </a:r>
            <a:endParaRPr lang="en-US" altLang="zh-TW" sz="2000" dirty="0"/>
          </a:p>
        </p:txBody>
      </p:sp>
      <p:sp>
        <p:nvSpPr>
          <p:cNvPr id="63" name="Shape 18">
            <a:extLst>
              <a:ext uri="{FF2B5EF4-FFF2-40B4-BE49-F238E27FC236}">
                <a16:creationId xmlns:a16="http://schemas.microsoft.com/office/drawing/2014/main" id="{888E3037-D557-7B38-0E11-B86811845B34}"/>
              </a:ext>
            </a:extLst>
          </p:cNvPr>
          <p:cNvSpPr/>
          <p:nvPr/>
        </p:nvSpPr>
        <p:spPr>
          <a:xfrm>
            <a:off x="548640" y="5634156"/>
            <a:ext cx="822960" cy="804672"/>
          </a:xfrm>
          <a:prstGeom prst="roundRect">
            <a:avLst>
              <a:gd name="adj" fmla="val 13636"/>
            </a:avLst>
          </a:prstGeom>
          <a:solidFill>
            <a:srgbClr val="EAF1F5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 dirty="0"/>
          </a:p>
        </p:txBody>
      </p:sp>
      <p:sp>
        <p:nvSpPr>
          <p:cNvPr id="128" name="Text 19">
            <a:extLst>
              <a:ext uri="{FF2B5EF4-FFF2-40B4-BE49-F238E27FC236}">
                <a16:creationId xmlns:a16="http://schemas.microsoft.com/office/drawing/2014/main" id="{9D67A0DE-9649-8D80-07A8-6203AF51C012}"/>
              </a:ext>
            </a:extLst>
          </p:cNvPr>
          <p:cNvSpPr/>
          <p:nvPr/>
        </p:nvSpPr>
        <p:spPr>
          <a:xfrm>
            <a:off x="548640" y="5634156"/>
            <a:ext cx="8229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05</a:t>
            </a:r>
            <a:endParaRPr lang="en-US" sz="2300" dirty="0"/>
          </a:p>
        </p:txBody>
      </p:sp>
      <p:sp>
        <p:nvSpPr>
          <p:cNvPr id="129" name="Text 4">
            <a:extLst>
              <a:ext uri="{FF2B5EF4-FFF2-40B4-BE49-F238E27FC236}">
                <a16:creationId xmlns:a16="http://schemas.microsoft.com/office/drawing/2014/main" id="{123E1960-3779-01B2-8E4C-0E10BC21B12C}"/>
              </a:ext>
            </a:extLst>
          </p:cNvPr>
          <p:cNvSpPr/>
          <p:nvPr/>
        </p:nvSpPr>
        <p:spPr>
          <a:xfrm>
            <a:off x="1600200" y="1509152"/>
            <a:ext cx="8869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氣候變遷現況</a:t>
            </a:r>
            <a:endParaRPr lang="en-US" sz="1650" dirty="0"/>
          </a:p>
        </p:txBody>
      </p:sp>
      <p:sp>
        <p:nvSpPr>
          <p:cNvPr id="130" name="Text 5">
            <a:extLst>
              <a:ext uri="{FF2B5EF4-FFF2-40B4-BE49-F238E27FC236}">
                <a16:creationId xmlns:a16="http://schemas.microsoft.com/office/drawing/2014/main" id="{1371F6B6-E9E7-3E0A-5B67-46799C1DA858}"/>
              </a:ext>
            </a:extLst>
          </p:cNvPr>
          <p:cNvSpPr/>
          <p:nvPr/>
        </p:nvSpPr>
        <p:spPr>
          <a:xfrm>
            <a:off x="1600200" y="1911488"/>
            <a:ext cx="9144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 err="1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全球暖化實況、台灣氣候監理趨勢與保險業低碳轉型壓力</a:t>
            </a:r>
            <a:endParaRPr lang="en-US" sz="1200" dirty="0"/>
          </a:p>
        </p:txBody>
      </p:sp>
      <p:sp>
        <p:nvSpPr>
          <p:cNvPr id="131" name="Text 8">
            <a:extLst>
              <a:ext uri="{FF2B5EF4-FFF2-40B4-BE49-F238E27FC236}">
                <a16:creationId xmlns:a16="http://schemas.microsoft.com/office/drawing/2014/main" id="{841DD019-9886-E239-959D-FB9A697AB91C}"/>
              </a:ext>
            </a:extLst>
          </p:cNvPr>
          <p:cNvSpPr/>
          <p:nvPr/>
        </p:nvSpPr>
        <p:spPr>
          <a:xfrm>
            <a:off x="1600200" y="2478416"/>
            <a:ext cx="8869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 低碳三大構面</a:t>
            </a:r>
            <a:endParaRPr lang="en-US" sz="1650" dirty="0"/>
          </a:p>
        </p:txBody>
      </p:sp>
      <p:sp>
        <p:nvSpPr>
          <p:cNvPr id="132" name="Text 9">
            <a:extLst>
              <a:ext uri="{FF2B5EF4-FFF2-40B4-BE49-F238E27FC236}">
                <a16:creationId xmlns:a16="http://schemas.microsoft.com/office/drawing/2014/main" id="{B782E4F9-2A05-EA37-A86B-F3A152F64495}"/>
              </a:ext>
            </a:extLst>
          </p:cNvPr>
          <p:cNvSpPr/>
          <p:nvPr/>
        </p:nvSpPr>
        <p:spPr>
          <a:xfrm>
            <a:off x="1600200" y="2880752"/>
            <a:ext cx="9144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低碳保險與服務、低碳營運、低碳經濟——南山「低碳」策略框架總覽</a:t>
            </a:r>
            <a:endParaRPr lang="en-US" sz="1200" dirty="0"/>
          </a:p>
        </p:txBody>
      </p:sp>
      <p:sp>
        <p:nvSpPr>
          <p:cNvPr id="133" name="Text 12">
            <a:extLst>
              <a:ext uri="{FF2B5EF4-FFF2-40B4-BE49-F238E27FC236}">
                <a16:creationId xmlns:a16="http://schemas.microsoft.com/office/drawing/2014/main" id="{824154F4-FC7E-A7B6-22CE-48736939CDD9}"/>
              </a:ext>
            </a:extLst>
          </p:cNvPr>
          <p:cNvSpPr/>
          <p:nvPr/>
        </p:nvSpPr>
        <p:spPr>
          <a:xfrm>
            <a:off x="1600200" y="3429000"/>
            <a:ext cx="8869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低碳保險與服務亮點</a:t>
            </a:r>
            <a:endParaRPr lang="en-US" sz="1650" dirty="0"/>
          </a:p>
        </p:txBody>
      </p:sp>
      <p:sp>
        <p:nvSpPr>
          <p:cNvPr id="134" name="Text 13">
            <a:extLst>
              <a:ext uri="{FF2B5EF4-FFF2-40B4-BE49-F238E27FC236}">
                <a16:creationId xmlns:a16="http://schemas.microsoft.com/office/drawing/2014/main" id="{6B14ED67-231A-B852-A35A-4B90EE28C82A}"/>
              </a:ext>
            </a:extLst>
          </p:cNvPr>
          <p:cNvSpPr/>
          <p:nvPr/>
        </p:nvSpPr>
        <p:spPr>
          <a:xfrm>
            <a:off x="1600200" y="3831336"/>
            <a:ext cx="9144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 err="1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綠色保險成長、電動車生態圈創新、再生能源承保、碳足跡雙標籤</a:t>
            </a:r>
            <a:endParaRPr lang="en-US" sz="1200" dirty="0"/>
          </a:p>
        </p:txBody>
      </p:sp>
      <p:sp>
        <p:nvSpPr>
          <p:cNvPr id="135" name="Text 16">
            <a:extLst>
              <a:ext uri="{FF2B5EF4-FFF2-40B4-BE49-F238E27FC236}">
                <a16:creationId xmlns:a16="http://schemas.microsoft.com/office/drawing/2014/main" id="{675CEED6-103A-D5EE-3679-429FC536C4C9}"/>
              </a:ext>
            </a:extLst>
          </p:cNvPr>
          <p:cNvSpPr/>
          <p:nvPr/>
        </p:nvSpPr>
        <p:spPr>
          <a:xfrm>
            <a:off x="1586409" y="4531578"/>
            <a:ext cx="8869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低碳營運與低碳經濟成效</a:t>
            </a:r>
            <a:endParaRPr lang="en-US" sz="1650" dirty="0"/>
          </a:p>
        </p:txBody>
      </p:sp>
      <p:sp>
        <p:nvSpPr>
          <p:cNvPr id="136" name="Text 17">
            <a:extLst>
              <a:ext uri="{FF2B5EF4-FFF2-40B4-BE49-F238E27FC236}">
                <a16:creationId xmlns:a16="http://schemas.microsoft.com/office/drawing/2014/main" id="{592B6817-39CB-DC2F-8D64-FA51F574879B}"/>
              </a:ext>
            </a:extLst>
          </p:cNvPr>
          <p:cNvSpPr/>
          <p:nvPr/>
        </p:nvSpPr>
        <p:spPr>
          <a:xfrm>
            <a:off x="1586409" y="4933914"/>
            <a:ext cx="9144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溫室氣體減量、再生能源使用、永續投資、SBT科學基礎減量目標進展</a:t>
            </a:r>
            <a:endParaRPr lang="en-US" sz="1200" dirty="0"/>
          </a:p>
        </p:txBody>
      </p:sp>
      <p:sp>
        <p:nvSpPr>
          <p:cNvPr id="137" name="Text 20">
            <a:extLst>
              <a:ext uri="{FF2B5EF4-FFF2-40B4-BE49-F238E27FC236}">
                <a16:creationId xmlns:a16="http://schemas.microsoft.com/office/drawing/2014/main" id="{4EBF343F-6408-89C4-6EAD-2A42D971C32D}"/>
              </a:ext>
            </a:extLst>
          </p:cNvPr>
          <p:cNvSpPr/>
          <p:nvPr/>
        </p:nvSpPr>
        <p:spPr>
          <a:xfrm>
            <a:off x="1600200" y="5798356"/>
            <a:ext cx="8869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結論與未來展望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184268961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4">
            <a:extLst>
              <a:ext uri="{FF2B5EF4-FFF2-40B4-BE49-F238E27FC236}">
                <a16:creationId xmlns:a16="http://schemas.microsoft.com/office/drawing/2014/main" id="{0F970B63-5178-158E-7BC2-DD0F50DD505C}"/>
              </a:ext>
            </a:extLst>
          </p:cNvPr>
          <p:cNvSpPr/>
          <p:nvPr/>
        </p:nvSpPr>
        <p:spPr>
          <a:xfrm>
            <a:off x="548640" y="1234440"/>
            <a:ext cx="3749040" cy="5074920"/>
          </a:xfrm>
          <a:prstGeom prst="roundRect">
            <a:avLst>
              <a:gd name="adj" fmla="val 2927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全球均溫首度突破 </a:t>
            </a:r>
            <a:r>
              <a:rPr lang="en-US" altLang="zh-TW" dirty="0"/>
              <a:t>1.5°C</a:t>
            </a:r>
            <a:r>
              <a:rPr lang="zh-TW" altLang="en-US" dirty="0"/>
              <a:t>，</a:t>
            </a:r>
            <a:r>
              <a:rPr lang="en-US" altLang="zh-TW" dirty="0"/>
              <a:t>2024</a:t>
            </a:r>
            <a:r>
              <a:rPr lang="zh-TW" altLang="en-US" dirty="0"/>
              <a:t>年創歷史新高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293DE74-F024-F903-D00F-1D78D4C5B826}"/>
              </a:ext>
            </a:extLst>
          </p:cNvPr>
          <p:cNvSpPr/>
          <p:nvPr/>
        </p:nvSpPr>
        <p:spPr>
          <a:xfrm>
            <a:off x="742950" y="37481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CLIMATE CONTEXT 1/4 · 全球暖化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068264D-E59F-F3A4-9DC9-CBBEEA5DAEFC}"/>
              </a:ext>
            </a:extLst>
          </p:cNvPr>
          <p:cNvSpPr/>
          <p:nvPr/>
        </p:nvSpPr>
        <p:spPr>
          <a:xfrm>
            <a:off x="548640" y="1234440"/>
            <a:ext cx="3749040" cy="5074920"/>
          </a:xfrm>
          <a:prstGeom prst="roundRect">
            <a:avLst>
              <a:gd name="adj" fmla="val 2927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34CD3200-4B20-9362-6671-38D301E5E131}"/>
              </a:ext>
            </a:extLst>
          </p:cNvPr>
          <p:cNvSpPr/>
          <p:nvPr/>
        </p:nvSpPr>
        <p:spPr>
          <a:xfrm>
            <a:off x="548640" y="260604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1.5°C</a:t>
            </a:r>
            <a:endParaRPr lang="en-US" sz="52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A29D2CA9-4869-809E-F8D0-31DB4D822512}"/>
              </a:ext>
            </a:extLst>
          </p:cNvPr>
          <p:cNvSpPr/>
          <p:nvPr/>
        </p:nvSpPr>
        <p:spPr>
          <a:xfrm>
            <a:off x="868680" y="35661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2024年全球均溫首度突破工業化前</a:t>
            </a:r>
            <a:endParaRPr lang="en-US" sz="1300" dirty="0"/>
          </a:p>
          <a:p>
            <a:pPr marL="0" indent="0" algn="ctr">
              <a:lnSpc>
                <a:spcPts val="1900"/>
              </a:lnSpc>
              <a:buNone/>
            </a:pPr>
            <a:r>
              <a:rPr lang="en-US" sz="130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水準1.5°C門檻</a:t>
            </a:r>
            <a:endParaRPr lang="en-US" sz="130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F9D552B3-B107-D90E-917C-49C910D3D362}"/>
              </a:ext>
            </a:extLst>
          </p:cNvPr>
          <p:cNvSpPr/>
          <p:nvPr/>
        </p:nvSpPr>
        <p:spPr>
          <a:xfrm>
            <a:off x="868680" y="470916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資料來源：WMO《2024年全球氣候狀態報告》</a:t>
            </a:r>
            <a:endParaRPr lang="en-US" sz="1050" dirty="0"/>
          </a:p>
        </p:txBody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72C9C23E-C356-AE7B-658E-02338182503B}"/>
              </a:ext>
            </a:extLst>
          </p:cNvPr>
          <p:cNvSpPr/>
          <p:nvPr/>
        </p:nvSpPr>
        <p:spPr>
          <a:xfrm>
            <a:off x="960120" y="1600200"/>
            <a:ext cx="822960" cy="82296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3" name="Image 0" descr="/home/claude/icons2/thermo_white.png">
            <a:extLst>
              <a:ext uri="{FF2B5EF4-FFF2-40B4-BE49-F238E27FC236}">
                <a16:creationId xmlns:a16="http://schemas.microsoft.com/office/drawing/2014/main" id="{5E7750AF-B36B-C362-5DEA-F6D561A23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630" y="1797710"/>
            <a:ext cx="427939" cy="427939"/>
          </a:xfrm>
          <a:prstGeom prst="rect">
            <a:avLst/>
          </a:prstGeom>
        </p:spPr>
      </p:pic>
      <p:sp>
        <p:nvSpPr>
          <p:cNvPr id="19" name="Shape 10">
            <a:extLst>
              <a:ext uri="{FF2B5EF4-FFF2-40B4-BE49-F238E27FC236}">
                <a16:creationId xmlns:a16="http://schemas.microsoft.com/office/drawing/2014/main" id="{DE8C971A-EAFE-9282-8A34-3B9F454E066B}"/>
              </a:ext>
            </a:extLst>
          </p:cNvPr>
          <p:cNvSpPr/>
          <p:nvPr/>
        </p:nvSpPr>
        <p:spPr>
          <a:xfrm>
            <a:off x="4572000" y="1280160"/>
            <a:ext cx="7040880" cy="1572768"/>
          </a:xfrm>
          <a:prstGeom prst="roundRect">
            <a:avLst>
              <a:gd name="adj" fmla="val 5814"/>
            </a:avLst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24450C76-B030-1E8E-3D04-ADB16AEE4DBF}"/>
              </a:ext>
            </a:extLst>
          </p:cNvPr>
          <p:cNvSpPr/>
          <p:nvPr/>
        </p:nvSpPr>
        <p:spPr>
          <a:xfrm>
            <a:off x="4800600" y="1517904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1" name="Image 1" descr="/home/claude/icons2/fire_red.png">
            <a:extLst>
              <a:ext uri="{FF2B5EF4-FFF2-40B4-BE49-F238E27FC236}">
                <a16:creationId xmlns:a16="http://schemas.microsoft.com/office/drawing/2014/main" id="{CF1EE9E7-A068-7929-9101-6E06EFAA6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608" y="1675912"/>
            <a:ext cx="342351" cy="342351"/>
          </a:xfrm>
          <a:prstGeom prst="rect">
            <a:avLst/>
          </a:prstGeom>
        </p:spPr>
      </p:pic>
      <p:sp>
        <p:nvSpPr>
          <p:cNvPr id="22" name="Text 12">
            <a:extLst>
              <a:ext uri="{FF2B5EF4-FFF2-40B4-BE49-F238E27FC236}">
                <a16:creationId xmlns:a16="http://schemas.microsoft.com/office/drawing/2014/main" id="{9C439BA2-E128-0D00-43BA-1139D3A05877}"/>
              </a:ext>
            </a:extLst>
          </p:cNvPr>
          <p:cNvSpPr/>
          <p:nvPr/>
        </p:nvSpPr>
        <p:spPr>
          <a:xfrm>
            <a:off x="5669280" y="1399032"/>
            <a:ext cx="5806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有記錄以來最熱的一年</a:t>
            </a:r>
            <a:endParaRPr lang="en-US" sz="145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BAD5949C-135D-C4FA-D0F1-A10B528DEF4D}"/>
              </a:ext>
            </a:extLst>
          </p:cNvPr>
          <p:cNvSpPr/>
          <p:nvPr/>
        </p:nvSpPr>
        <p:spPr>
          <a:xfrm>
            <a:off x="5669280" y="1792224"/>
            <a:ext cx="5806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2024年被世界氣象組織（WMO）正式確認為有氣象記錄以來全球最熱的一年，延續近十年逐年增溫的長期趨勢</a:t>
            </a:r>
            <a:endParaRPr lang="en-US" sz="1150" dirty="0"/>
          </a:p>
        </p:txBody>
      </p:sp>
      <p:sp>
        <p:nvSpPr>
          <p:cNvPr id="24" name="Shape 14">
            <a:extLst>
              <a:ext uri="{FF2B5EF4-FFF2-40B4-BE49-F238E27FC236}">
                <a16:creationId xmlns:a16="http://schemas.microsoft.com/office/drawing/2014/main" id="{2F17D2CD-CA90-632E-AE02-7CBC8C39ACBC}"/>
              </a:ext>
            </a:extLst>
          </p:cNvPr>
          <p:cNvSpPr/>
          <p:nvPr/>
        </p:nvSpPr>
        <p:spPr>
          <a:xfrm>
            <a:off x="4572000" y="3054096"/>
            <a:ext cx="7040880" cy="1572768"/>
          </a:xfrm>
          <a:prstGeom prst="roundRect">
            <a:avLst>
              <a:gd name="adj" fmla="val 5814"/>
            </a:avLst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5D89B338-2C14-4CB1-C8CD-47C3594F28FD}"/>
              </a:ext>
            </a:extLst>
          </p:cNvPr>
          <p:cNvSpPr/>
          <p:nvPr/>
        </p:nvSpPr>
        <p:spPr>
          <a:xfrm>
            <a:off x="4800600" y="3291840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E75DB569-57B4-5ADA-7949-5D6DE07B6559}"/>
              </a:ext>
            </a:extLst>
          </p:cNvPr>
          <p:cNvSpPr/>
          <p:nvPr/>
        </p:nvSpPr>
        <p:spPr>
          <a:xfrm>
            <a:off x="5669280" y="3172968"/>
            <a:ext cx="5806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暖化速度持續加快</a:t>
            </a:r>
            <a:endParaRPr lang="en-US" sz="145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C9F7180E-44C9-2F9F-D97A-D632EF3C7D4D}"/>
              </a:ext>
            </a:extLst>
          </p:cNvPr>
          <p:cNvSpPr/>
          <p:nvPr/>
        </p:nvSpPr>
        <p:spPr>
          <a:xfrm>
            <a:off x="5669280" y="3566160"/>
            <a:ext cx="5806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海洋熱含量、冰川消融與海平面上升等關鍵氣候指標均創新高，顯示暖化速度並未趨緩，各國減碳承諾面臨更大壓力</a:t>
            </a:r>
            <a:endParaRPr lang="en-US" sz="1150" dirty="0"/>
          </a:p>
        </p:txBody>
      </p:sp>
      <p:pic>
        <p:nvPicPr>
          <p:cNvPr id="28" name="Image 2" descr="/home/claude/icons2/cloud_blue.png">
            <a:extLst>
              <a:ext uri="{FF2B5EF4-FFF2-40B4-BE49-F238E27FC236}">
                <a16:creationId xmlns:a16="http://schemas.microsoft.com/office/drawing/2014/main" id="{0C494733-CBCF-2D0B-4510-80C15980A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608" y="3449848"/>
            <a:ext cx="342351" cy="342351"/>
          </a:xfrm>
          <a:prstGeom prst="rect">
            <a:avLst/>
          </a:prstGeom>
        </p:spPr>
      </p:pic>
      <p:sp>
        <p:nvSpPr>
          <p:cNvPr id="29" name="Shape 18">
            <a:extLst>
              <a:ext uri="{FF2B5EF4-FFF2-40B4-BE49-F238E27FC236}">
                <a16:creationId xmlns:a16="http://schemas.microsoft.com/office/drawing/2014/main" id="{2CA6F48B-FE32-C80A-148E-FACB40ADADC3}"/>
              </a:ext>
            </a:extLst>
          </p:cNvPr>
          <p:cNvSpPr/>
          <p:nvPr/>
        </p:nvSpPr>
        <p:spPr>
          <a:xfrm>
            <a:off x="4572000" y="4828032"/>
            <a:ext cx="7040880" cy="1572768"/>
          </a:xfrm>
          <a:prstGeom prst="roundRect">
            <a:avLst>
              <a:gd name="adj" fmla="val 5814"/>
            </a:avLst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FCCC7D47-C19F-989D-8775-373B57852091}"/>
              </a:ext>
            </a:extLst>
          </p:cNvPr>
          <p:cNvSpPr/>
          <p:nvPr/>
        </p:nvSpPr>
        <p:spPr>
          <a:xfrm>
            <a:off x="5669280" y="4946904"/>
            <a:ext cx="5806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衝擊已是現在進行式</a:t>
            </a:r>
            <a:endParaRPr lang="en-US" sz="1450" dirty="0"/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9386FA73-5C0B-E4CD-DC4E-96D451D99377}"/>
              </a:ext>
            </a:extLst>
          </p:cNvPr>
          <p:cNvSpPr/>
          <p:nvPr/>
        </p:nvSpPr>
        <p:spPr>
          <a:xfrm>
            <a:off x="5669280" y="5340096"/>
            <a:ext cx="5806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暖化不再只是未來風險，而是正在發生的營運與承保挑戰，促使金融保險業加速將氣候變數納入核心決策</a:t>
            </a:r>
            <a:endParaRPr lang="en-US" sz="1150" dirty="0"/>
          </a:p>
        </p:txBody>
      </p:sp>
      <p:sp>
        <p:nvSpPr>
          <p:cNvPr id="32" name="Shape 19">
            <a:extLst>
              <a:ext uri="{FF2B5EF4-FFF2-40B4-BE49-F238E27FC236}">
                <a16:creationId xmlns:a16="http://schemas.microsoft.com/office/drawing/2014/main" id="{2EC453EA-8C57-0191-9CDA-95DA7D19ED9F}"/>
              </a:ext>
            </a:extLst>
          </p:cNvPr>
          <p:cNvSpPr/>
          <p:nvPr/>
        </p:nvSpPr>
        <p:spPr>
          <a:xfrm>
            <a:off x="4800600" y="506577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33" name="Image 3" descr="/home/claude/icons2/water_blue.png">
            <a:extLst>
              <a:ext uri="{FF2B5EF4-FFF2-40B4-BE49-F238E27FC236}">
                <a16:creationId xmlns:a16="http://schemas.microsoft.com/office/drawing/2014/main" id="{D7BCA7FB-878C-1A1C-3ACA-CFCA8CC91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8608" y="5223784"/>
            <a:ext cx="342351" cy="34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4149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極端天氣連兩年居全球風險之首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34CD3200-4B20-9362-6671-38D301E5E131}"/>
              </a:ext>
            </a:extLst>
          </p:cNvPr>
          <p:cNvSpPr/>
          <p:nvPr/>
        </p:nvSpPr>
        <p:spPr>
          <a:xfrm>
            <a:off x="548640" y="260604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1.5°C</a:t>
            </a:r>
            <a:endParaRPr lang="en-US" sz="5200" dirty="0"/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24450C76-B030-1E8E-3D04-ADB16AEE4DBF}"/>
              </a:ext>
            </a:extLst>
          </p:cNvPr>
          <p:cNvSpPr/>
          <p:nvPr/>
        </p:nvSpPr>
        <p:spPr>
          <a:xfrm>
            <a:off x="4800600" y="1517904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5D89B338-2C14-4CB1-C8CD-47C3594F28FD}"/>
              </a:ext>
            </a:extLst>
          </p:cNvPr>
          <p:cNvSpPr/>
          <p:nvPr/>
        </p:nvSpPr>
        <p:spPr>
          <a:xfrm>
            <a:off x="4800600" y="3291840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2" name="Shape 19">
            <a:extLst>
              <a:ext uri="{FF2B5EF4-FFF2-40B4-BE49-F238E27FC236}">
                <a16:creationId xmlns:a16="http://schemas.microsoft.com/office/drawing/2014/main" id="{2EC453EA-8C57-0191-9CDA-95DA7D19ED9F}"/>
              </a:ext>
            </a:extLst>
          </p:cNvPr>
          <p:cNvSpPr/>
          <p:nvPr/>
        </p:nvSpPr>
        <p:spPr>
          <a:xfrm>
            <a:off x="4800600" y="506577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8F5D915-6030-E86F-0935-E9D20EC0B74F}"/>
              </a:ext>
            </a:extLst>
          </p:cNvPr>
          <p:cNvSpPr/>
          <p:nvPr/>
        </p:nvSpPr>
        <p:spPr>
          <a:xfrm>
            <a:off x="742950" y="25605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CLIMATE CONTEXT 2/4 · 全球風險</a:t>
            </a:r>
            <a:endParaRPr lang="en-US" sz="12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5CDDD801-EC9C-9B2C-1C72-DA5B5E36C108}"/>
              </a:ext>
            </a:extLst>
          </p:cNvPr>
          <p:cNvSpPr/>
          <p:nvPr/>
        </p:nvSpPr>
        <p:spPr>
          <a:xfrm>
            <a:off x="548640" y="12801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99E0549B-C87D-0D17-C24A-8E1263DA806D}"/>
              </a:ext>
            </a:extLst>
          </p:cNvPr>
          <p:cNvSpPr/>
          <p:nvPr/>
        </p:nvSpPr>
        <p:spPr>
          <a:xfrm>
            <a:off x="804672" y="1536192"/>
            <a:ext cx="914400" cy="914400"/>
          </a:xfrm>
          <a:prstGeom prst="ellipse">
            <a:avLst/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1" name="Image 0" descr="/home/claude/icons2/cloud_blue.png">
            <a:extLst>
              <a:ext uri="{FF2B5EF4-FFF2-40B4-BE49-F238E27FC236}">
                <a16:creationId xmlns:a16="http://schemas.microsoft.com/office/drawing/2014/main" id="{0FE5C52C-714B-CE30-283B-CED81A06A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755648"/>
            <a:ext cx="475488" cy="475488"/>
          </a:xfrm>
          <a:prstGeom prst="rect">
            <a:avLst/>
          </a:prstGeom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712B43B0-087E-EC8D-DA3C-7B98E794888B}"/>
              </a:ext>
            </a:extLst>
          </p:cNvPr>
          <p:cNvSpPr/>
          <p:nvPr/>
        </p:nvSpPr>
        <p:spPr>
          <a:xfrm>
            <a:off x="1965960" y="14264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極端天氣事件連續兩年蟬聯首要風險</a:t>
            </a:r>
            <a:endParaRPr lang="en-US" sz="155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1DAE2528-7C0D-6D99-D00F-3A8A64BCC3B2}"/>
              </a:ext>
            </a:extLst>
          </p:cNvPr>
          <p:cNvSpPr/>
          <p:nvPr/>
        </p:nvSpPr>
        <p:spPr>
          <a:xfrm>
            <a:off x="1965960" y="18288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世界經濟論壇《2025年全球風險報告》：未來十年全球前四大風險與2024年相同、均為環境相關風險，「極端天氣事件」連續兩年被列為首要威脅</a:t>
            </a:r>
            <a:endParaRPr lang="en-US" sz="1200" dirty="0"/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5F428664-DC13-7931-DB72-105DC3CAFEDA}"/>
              </a:ext>
            </a:extLst>
          </p:cNvPr>
          <p:cNvSpPr/>
          <p:nvPr/>
        </p:nvSpPr>
        <p:spPr>
          <a:xfrm>
            <a:off x="548640" y="28803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EAF1F5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4" name="Shape 9">
            <a:extLst>
              <a:ext uri="{FF2B5EF4-FFF2-40B4-BE49-F238E27FC236}">
                <a16:creationId xmlns:a16="http://schemas.microsoft.com/office/drawing/2014/main" id="{3DA164EA-24A8-29C3-AB24-14B0B7E05D61}"/>
              </a:ext>
            </a:extLst>
          </p:cNvPr>
          <p:cNvSpPr/>
          <p:nvPr/>
        </p:nvSpPr>
        <p:spPr>
          <a:xfrm>
            <a:off x="804672" y="3136392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35" name="Image 1" descr="/home/claude/icons2/water_blue.png">
            <a:extLst>
              <a:ext uri="{FF2B5EF4-FFF2-40B4-BE49-F238E27FC236}">
                <a16:creationId xmlns:a16="http://schemas.microsoft.com/office/drawing/2014/main" id="{3745ADAD-B59A-5C71-587B-1D9A2899F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3355848"/>
            <a:ext cx="475488" cy="475488"/>
          </a:xfrm>
          <a:prstGeom prst="rect">
            <a:avLst/>
          </a:prstGeom>
        </p:spPr>
      </p:pic>
      <p:sp>
        <p:nvSpPr>
          <p:cNvPr id="36" name="Text 10">
            <a:extLst>
              <a:ext uri="{FF2B5EF4-FFF2-40B4-BE49-F238E27FC236}">
                <a16:creationId xmlns:a16="http://schemas.microsoft.com/office/drawing/2014/main" id="{7ADF9E57-6268-7E62-3DBF-04F42C0E475E}"/>
              </a:ext>
            </a:extLst>
          </p:cNvPr>
          <p:cNvSpPr/>
          <p:nvPr/>
        </p:nvSpPr>
        <p:spPr>
          <a:xfrm>
            <a:off x="1965960" y="30266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野火、熱浪、洪水、乾旱同步加劇</a:t>
            </a:r>
            <a:endParaRPr lang="en-US" sz="1550" dirty="0"/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BDFEA050-A689-941B-7611-86970BE5BA94}"/>
              </a:ext>
            </a:extLst>
          </p:cNvPr>
          <p:cNvSpPr/>
          <p:nvPr/>
        </p:nvSpPr>
        <p:spPr>
          <a:xfrm>
            <a:off x="1965960" y="34290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野火、熱浪、強風、洪水、乾旱與極端高溫事件日益嚴重，發生頻率與強度持續攀升，對全球經濟體系與監理政策產生深遠影響</a:t>
            </a:r>
            <a:endParaRPr lang="en-US" sz="1200" dirty="0"/>
          </a:p>
        </p:txBody>
      </p:sp>
      <p:sp>
        <p:nvSpPr>
          <p:cNvPr id="38" name="Shape 12">
            <a:extLst>
              <a:ext uri="{FF2B5EF4-FFF2-40B4-BE49-F238E27FC236}">
                <a16:creationId xmlns:a16="http://schemas.microsoft.com/office/drawing/2014/main" id="{57A1F12A-8FCD-C352-B6F7-3B69577252F8}"/>
              </a:ext>
            </a:extLst>
          </p:cNvPr>
          <p:cNvSpPr/>
          <p:nvPr/>
        </p:nvSpPr>
        <p:spPr>
          <a:xfrm>
            <a:off x="548640" y="44805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9" name="Shape 13">
            <a:extLst>
              <a:ext uri="{FF2B5EF4-FFF2-40B4-BE49-F238E27FC236}">
                <a16:creationId xmlns:a16="http://schemas.microsoft.com/office/drawing/2014/main" id="{D244B58D-2B70-198F-0B34-ACF6EAB89911}"/>
              </a:ext>
            </a:extLst>
          </p:cNvPr>
          <p:cNvSpPr/>
          <p:nvPr/>
        </p:nvSpPr>
        <p:spPr>
          <a:xfrm>
            <a:off x="804672" y="4736592"/>
            <a:ext cx="914400" cy="914400"/>
          </a:xfrm>
          <a:prstGeom prst="ellipse">
            <a:avLst/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40" name="Image 2" descr="/home/claude/icons2/users_blue.png">
            <a:extLst>
              <a:ext uri="{FF2B5EF4-FFF2-40B4-BE49-F238E27FC236}">
                <a16:creationId xmlns:a16="http://schemas.microsoft.com/office/drawing/2014/main" id="{43B0FE46-951F-F8D8-AC0F-10A1163CF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956048"/>
            <a:ext cx="475488" cy="475488"/>
          </a:xfrm>
          <a:prstGeom prst="rect">
            <a:avLst/>
          </a:prstGeom>
        </p:spPr>
      </p:pic>
      <p:sp>
        <p:nvSpPr>
          <p:cNvPr id="41" name="Text 14">
            <a:extLst>
              <a:ext uri="{FF2B5EF4-FFF2-40B4-BE49-F238E27FC236}">
                <a16:creationId xmlns:a16="http://schemas.microsoft.com/office/drawing/2014/main" id="{A877EB95-EF06-A6F7-E51F-F53C4E2F8089}"/>
              </a:ext>
            </a:extLst>
          </p:cNvPr>
          <p:cNvSpPr/>
          <p:nvPr/>
        </p:nvSpPr>
        <p:spPr>
          <a:xfrm>
            <a:off x="1965960" y="46268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高齡人口與公衛系統首當其衝</a:t>
            </a:r>
            <a:endParaRPr lang="en-US" sz="1550" dirty="0"/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99FA968E-ED10-7533-E8CC-4ACA1EBCFD77}"/>
              </a:ext>
            </a:extLst>
          </p:cNvPr>
          <p:cNvSpPr/>
          <p:nvPr/>
        </p:nvSpPr>
        <p:spPr>
          <a:xfrm>
            <a:off x="1965960" y="50292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聯合國環境規劃署《2025年地球前沿報告》指出，熱浪、空污與洪水等環境風險嚴重威脅高齡人口，冰川融化更可能重新喚醒古老病原體</a:t>
            </a:r>
            <a:endParaRPr lang="en-US" sz="1200" dirty="0"/>
          </a:p>
        </p:txBody>
      </p:sp>
      <p:sp>
        <p:nvSpPr>
          <p:cNvPr id="2" name="Text 16">
            <a:extLst>
              <a:ext uri="{FF2B5EF4-FFF2-40B4-BE49-F238E27FC236}">
                <a16:creationId xmlns:a16="http://schemas.microsoft.com/office/drawing/2014/main" id="{300853D7-C923-8780-15C4-286BF2BDA522}"/>
              </a:ext>
            </a:extLst>
          </p:cNvPr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資料來源：WEF《2025年全球風險報告》、UNEP《2025年地球前沿報告》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8072566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13">
            <a:extLst>
              <a:ext uri="{FF2B5EF4-FFF2-40B4-BE49-F238E27FC236}">
                <a16:creationId xmlns:a16="http://schemas.microsoft.com/office/drawing/2014/main" id="{E4E3550B-C70C-7125-5DA5-E5451904F855}"/>
              </a:ext>
            </a:extLst>
          </p:cNvPr>
          <p:cNvSpPr/>
          <p:nvPr/>
        </p:nvSpPr>
        <p:spPr>
          <a:xfrm>
            <a:off x="804672" y="4736592"/>
            <a:ext cx="914400" cy="914400"/>
          </a:xfrm>
          <a:prstGeom prst="ellipse">
            <a:avLst/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6" name="標題 15"/>
          <p:cNvSpPr>
            <a:spLocks noGrp="1"/>
          </p:cNvSpPr>
          <p:nvPr>
            <p:ph type="title"/>
          </p:nvPr>
        </p:nvSpPr>
        <p:spPr>
          <a:xfrm>
            <a:off x="742950" y="289151"/>
            <a:ext cx="11080876" cy="507888"/>
          </a:xfrm>
        </p:spPr>
        <p:txBody>
          <a:bodyPr/>
          <a:lstStyle/>
          <a:p>
            <a:r>
              <a:rPr lang="zh-TW" altLang="en-US" dirty="0"/>
              <a:t>臺灣淨零路徑明確，低碳轉型成金融業必答題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BE487A4-6F7F-9ABB-2855-BEA04DC658FE}"/>
              </a:ext>
            </a:extLst>
          </p:cNvPr>
          <p:cNvSpPr/>
          <p:nvPr/>
        </p:nvSpPr>
        <p:spPr>
          <a:xfrm>
            <a:off x="742950" y="64854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CLIMATE CONTEXT 3/4 · 台灣監理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EAF93F1-DDF3-6E6C-D71A-D18132584359}"/>
              </a:ext>
            </a:extLst>
          </p:cNvPr>
          <p:cNvSpPr/>
          <p:nvPr/>
        </p:nvSpPr>
        <p:spPr>
          <a:xfrm>
            <a:off x="548640" y="12801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AF02BF1-69E3-184E-1022-725651D92C9B}"/>
              </a:ext>
            </a:extLst>
          </p:cNvPr>
          <p:cNvSpPr/>
          <p:nvPr/>
        </p:nvSpPr>
        <p:spPr>
          <a:xfrm>
            <a:off x="804672" y="1536192"/>
            <a:ext cx="914400" cy="914400"/>
          </a:xfrm>
          <a:prstGeom prst="ellipse">
            <a:avLst/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8" name="Image 0" descr="/home/claude/icons2/route_blue.png">
            <a:extLst>
              <a:ext uri="{FF2B5EF4-FFF2-40B4-BE49-F238E27FC236}">
                <a16:creationId xmlns:a16="http://schemas.microsoft.com/office/drawing/2014/main" id="{578B65F0-C18F-ADE7-AEC4-C08E91BF7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755648"/>
            <a:ext cx="475488" cy="475488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59DA73A0-FDC2-8390-5230-7EACE62020E4}"/>
              </a:ext>
            </a:extLst>
          </p:cNvPr>
          <p:cNvSpPr/>
          <p:nvPr/>
        </p:nvSpPr>
        <p:spPr>
          <a:xfrm>
            <a:off x="1965960" y="14264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臺灣2050淨零排放路徑</a:t>
            </a:r>
            <a:endParaRPr lang="en-US" sz="155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CBAB9637-472C-22BB-6116-E718E762E32D}"/>
              </a:ext>
            </a:extLst>
          </p:cNvPr>
          <p:cNvSpPr/>
          <p:nvPr/>
        </p:nvSpPr>
        <p:spPr>
          <a:xfrm>
            <a:off x="1965960" y="18288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政府發布明確減碳路徑圖，要求各產業訂定階段性減碳目標，金融保險業須揭露自身及投融資組合之碳排放與轉型計畫</a:t>
            </a:r>
            <a:endParaRPr lang="en-US" sz="120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FE3F3C48-754C-9233-B244-77831B182E85}"/>
              </a:ext>
            </a:extLst>
          </p:cNvPr>
          <p:cNvSpPr/>
          <p:nvPr/>
        </p:nvSpPr>
        <p:spPr>
          <a:xfrm>
            <a:off x="548640" y="28803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EAF1F5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D1CA656-885A-4EBF-07A9-13E1401B062B}"/>
              </a:ext>
            </a:extLst>
          </p:cNvPr>
          <p:cNvSpPr/>
          <p:nvPr/>
        </p:nvSpPr>
        <p:spPr>
          <a:xfrm>
            <a:off x="804672" y="3136392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3" name="Image 1" descr="/home/claude/icons2/balance_blue.png">
            <a:extLst>
              <a:ext uri="{FF2B5EF4-FFF2-40B4-BE49-F238E27FC236}">
                <a16:creationId xmlns:a16="http://schemas.microsoft.com/office/drawing/2014/main" id="{EA99152E-AFEB-CCC2-0858-D9917AA4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3355848"/>
            <a:ext cx="475488" cy="475488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5E3F4D30-ADBC-C94A-6D98-05D61A93B2A2}"/>
              </a:ext>
            </a:extLst>
          </p:cNvPr>
          <p:cNvSpPr/>
          <p:nvPr/>
        </p:nvSpPr>
        <p:spPr>
          <a:xfrm>
            <a:off x="1965960" y="30266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金管會綠色金融行動方案3.0</a:t>
            </a:r>
            <a:endParaRPr lang="en-US" sz="155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422B9D0D-130E-26D3-392D-FB6800A8FB44}"/>
              </a:ext>
            </a:extLst>
          </p:cNvPr>
          <p:cNvSpPr/>
          <p:nvPr/>
        </p:nvSpPr>
        <p:spPr>
          <a:xfrm>
            <a:off x="1965960" y="34290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推動「永續發展基礎能力測驗」等資格認證，強化金融業氣候風險辨識與管理能力，並鼓勵低碳保險商品開發</a:t>
            </a:r>
            <a:endParaRPr lang="en-US" sz="1200" dirty="0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C4F5CACC-C472-9802-4E27-F095DD18B76E}"/>
              </a:ext>
            </a:extLst>
          </p:cNvPr>
          <p:cNvSpPr/>
          <p:nvPr/>
        </p:nvSpPr>
        <p:spPr>
          <a:xfrm>
            <a:off x="548640" y="448056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3EAE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55A94358-9D5A-2F93-77E4-5A9A5A20C105}"/>
              </a:ext>
            </a:extLst>
          </p:cNvPr>
          <p:cNvSpPr/>
          <p:nvPr/>
        </p:nvSpPr>
        <p:spPr>
          <a:xfrm>
            <a:off x="1965960" y="4626864"/>
            <a:ext cx="9418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保險業氣候相關風險財務揭露指引</a:t>
            </a:r>
            <a:endParaRPr lang="en-US" sz="1550" dirty="0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2A919DC3-9CE2-A720-E3B8-6AFBE638BC62}"/>
              </a:ext>
            </a:extLst>
          </p:cNvPr>
          <p:cNvSpPr/>
          <p:nvPr/>
        </p:nvSpPr>
        <p:spPr>
          <a:xfrm>
            <a:off x="1965960" y="5029200"/>
            <a:ext cx="94183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明訂治理、策略、風險管理、指標與目標四大揭露構面，要求董事會對氣候相關風險負最終監督責任</a:t>
            </a:r>
            <a:endParaRPr lang="en-US" sz="1200" dirty="0"/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B2AD9672-A05C-F051-DF9F-CF6347AC23F0}"/>
              </a:ext>
            </a:extLst>
          </p:cNvPr>
          <p:cNvSpPr/>
          <p:nvPr/>
        </p:nvSpPr>
        <p:spPr>
          <a:xfrm>
            <a:off x="804672" y="4736592"/>
            <a:ext cx="914400" cy="914400"/>
          </a:xfrm>
          <a:prstGeom prst="ellipse">
            <a:avLst/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4" name="Image 2" descr="/home/claude/icons2/gavel_blue.png">
            <a:extLst>
              <a:ext uri="{FF2B5EF4-FFF2-40B4-BE49-F238E27FC236}">
                <a16:creationId xmlns:a16="http://schemas.microsoft.com/office/drawing/2014/main" id="{A5C5A981-F54F-A352-983A-EFF67DDF1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956048"/>
            <a:ext cx="475488" cy="475488"/>
          </a:xfrm>
          <a:prstGeom prst="rect">
            <a:avLst/>
          </a:prstGeom>
        </p:spPr>
      </p:pic>
      <p:sp>
        <p:nvSpPr>
          <p:cNvPr id="25" name="Text 16">
            <a:extLst>
              <a:ext uri="{FF2B5EF4-FFF2-40B4-BE49-F238E27FC236}">
                <a16:creationId xmlns:a16="http://schemas.microsoft.com/office/drawing/2014/main" id="{D65F69AA-2D41-0DF8-E12B-D17F58445CB6}"/>
              </a:ext>
            </a:extLst>
          </p:cNvPr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資料來源：行政院、金融監督管理委員會相關政策公告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4324421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低碳轉型：產險業的風險與機會並存</a:t>
            </a:r>
            <a:r>
              <a:rPr lang="en-US" altLang="zh-TW" dirty="0">
                <a:solidFill>
                  <a:schemeClr val="bg1"/>
                </a:solidFill>
              </a:rPr>
              <a:t>Option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5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4BD1455E-CF0C-36A3-1B20-DE3F8AF40DC9}"/>
              </a:ext>
            </a:extLst>
          </p:cNvPr>
          <p:cNvSpPr/>
          <p:nvPr/>
        </p:nvSpPr>
        <p:spPr>
          <a:xfrm>
            <a:off x="742950" y="5558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CLIMATE CONTEXT 4/4 · 產險業衝擊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CFFBE19-3765-BDA8-4B96-7929D3A9D148}"/>
              </a:ext>
            </a:extLst>
          </p:cNvPr>
          <p:cNvSpPr/>
          <p:nvPr/>
        </p:nvSpPr>
        <p:spPr>
          <a:xfrm>
            <a:off x="548640" y="1234440"/>
            <a:ext cx="5394960" cy="5074920"/>
          </a:xfrm>
          <a:prstGeom prst="roundRect">
            <a:avLst>
              <a:gd name="adj" fmla="val 2162"/>
            </a:avLst>
          </a:prstGeom>
          <a:solidFill>
            <a:srgbClr val="FDEDE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34E5881-4891-F4FC-C5E2-17D0771504C4}"/>
              </a:ext>
            </a:extLst>
          </p:cNvPr>
          <p:cNvSpPr/>
          <p:nvPr/>
        </p:nvSpPr>
        <p:spPr>
          <a:xfrm>
            <a:off x="868680" y="14630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133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風險面：氣候衝擊直接反映於理賠</a:t>
            </a:r>
            <a:endParaRPr lang="en-US" sz="1500" dirty="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D00E143F-4B69-9803-911C-EAC82F0BB875}"/>
              </a:ext>
            </a:extLst>
          </p:cNvPr>
          <p:cNvSpPr/>
          <p:nvPr/>
        </p:nvSpPr>
        <p:spPr>
          <a:xfrm>
            <a:off x="1143000" y="2029968"/>
            <a:ext cx="4617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颱風、暴雨、淹水等極端氣候事件使理賠頻率與幅度雙雙上升</a:t>
            </a:r>
            <a:endParaRPr lang="en-US" sz="120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3C909B06-D025-26D8-F89F-CC94EC5C28C7}"/>
              </a:ext>
            </a:extLst>
          </p:cNvPr>
          <p:cNvSpPr/>
          <p:nvPr/>
        </p:nvSpPr>
        <p:spPr>
          <a:xfrm>
            <a:off x="1143000" y="3035808"/>
            <a:ext cx="4617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高碳排產業投資標的面臨轉型政策風險，投資組合曝險上升</a:t>
            </a:r>
            <a:endParaRPr lang="en-US" sz="1200" dirty="0"/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15FAE247-402F-6968-05C4-A68E5683FE1B}"/>
              </a:ext>
            </a:extLst>
          </p:cNvPr>
          <p:cNvSpPr/>
          <p:nvPr/>
        </p:nvSpPr>
        <p:spPr>
          <a:xfrm>
            <a:off x="1143000" y="4041648"/>
            <a:ext cx="4617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承保標的與營運據點面臨長期海平面上升、營運中斷等實體風險</a:t>
            </a:r>
            <a:endParaRPr lang="en-US" sz="1200" dirty="0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2402678D-71DF-C6CD-3378-27437F313602}"/>
              </a:ext>
            </a:extLst>
          </p:cNvPr>
          <p:cNvSpPr/>
          <p:nvPr/>
        </p:nvSpPr>
        <p:spPr>
          <a:xfrm>
            <a:off x="868680" y="2148840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FC3443B9-1FA4-DD2D-9E11-F5BAEF766B59}"/>
              </a:ext>
            </a:extLst>
          </p:cNvPr>
          <p:cNvSpPr/>
          <p:nvPr/>
        </p:nvSpPr>
        <p:spPr>
          <a:xfrm>
            <a:off x="868680" y="3154680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72626803-2399-3C9A-61AC-F8548CE8613D}"/>
              </a:ext>
            </a:extLst>
          </p:cNvPr>
          <p:cNvSpPr/>
          <p:nvPr/>
        </p:nvSpPr>
        <p:spPr>
          <a:xfrm>
            <a:off x="868680" y="4160520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F245A0C-55C1-D157-E749-C59F8EF5590A}"/>
              </a:ext>
            </a:extLst>
          </p:cNvPr>
          <p:cNvSpPr/>
          <p:nvPr/>
        </p:nvSpPr>
        <p:spPr>
          <a:xfrm>
            <a:off x="6217920" y="1234440"/>
            <a:ext cx="5422392" cy="5074920"/>
          </a:xfrm>
          <a:prstGeom prst="roundRect">
            <a:avLst>
              <a:gd name="adj" fmla="val 2162"/>
            </a:avLst>
          </a:prstGeom>
          <a:solidFill>
            <a:srgbClr val="E9F5F0"/>
          </a:solidFill>
          <a:ln w="12700">
            <a:solidFill>
              <a:srgbClr val="1C8768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18DD182-7D6F-6365-AC90-E4694175D520}"/>
              </a:ext>
            </a:extLst>
          </p:cNvPr>
          <p:cNvSpPr/>
          <p:nvPr/>
        </p:nvSpPr>
        <p:spPr>
          <a:xfrm>
            <a:off x="6537960" y="14630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機會面：低碳轉型創造新商機</a:t>
            </a:r>
            <a:endParaRPr lang="en-US" sz="1500" dirty="0"/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01B02AFD-B7F9-DD95-4598-BA03D64C6670}"/>
              </a:ext>
            </a:extLst>
          </p:cNvPr>
          <p:cNvSpPr/>
          <p:nvPr/>
        </p:nvSpPr>
        <p:spPr>
          <a:xfrm>
            <a:off x="6537960" y="2148840"/>
            <a:ext cx="128016" cy="128016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5CB3DF35-3A88-22F8-4191-899A411110BD}"/>
              </a:ext>
            </a:extLst>
          </p:cNvPr>
          <p:cNvSpPr/>
          <p:nvPr/>
        </p:nvSpPr>
        <p:spPr>
          <a:xfrm>
            <a:off x="6812280" y="202996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電動車、再生能源等新興低碳保險商品需求快速成長</a:t>
            </a:r>
            <a:endParaRPr lang="en-US" sz="12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0425B174-2F65-C2E7-7C29-8E6148CD29AC}"/>
              </a:ext>
            </a:extLst>
          </p:cNvPr>
          <p:cNvSpPr/>
          <p:nvPr/>
        </p:nvSpPr>
        <p:spPr>
          <a:xfrm>
            <a:off x="6537960" y="3154680"/>
            <a:ext cx="128016" cy="128016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C64B72C4-D4B1-BD9C-980E-96E99FD6B960}"/>
              </a:ext>
            </a:extLst>
          </p:cNvPr>
          <p:cNvSpPr/>
          <p:nvPr/>
        </p:nvSpPr>
        <p:spPr>
          <a:xfrm>
            <a:off x="6812280" y="303580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電子化／數位化服務降低營運碳足跡，同時提升作業效率</a:t>
            </a:r>
            <a:endParaRPr lang="en-US" sz="1200" dirty="0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id="{2278BF69-7FBA-7FF3-BE87-78549322C3CA}"/>
              </a:ext>
            </a:extLst>
          </p:cNvPr>
          <p:cNvSpPr/>
          <p:nvPr/>
        </p:nvSpPr>
        <p:spPr>
          <a:xfrm>
            <a:off x="6537960" y="4160520"/>
            <a:ext cx="128016" cy="128016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DAB9848C-1B60-9A1E-5D9D-F72D7E529F5C}"/>
              </a:ext>
            </a:extLst>
          </p:cNvPr>
          <p:cNvSpPr/>
          <p:nvPr/>
        </p:nvSpPr>
        <p:spPr>
          <a:xfrm>
            <a:off x="6812280" y="4041648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永續投資與議合行動引導資金流向低碳轉型產業，創造正向影響力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530591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南山「低碳」策略框架：三大構面全面推進</a:t>
            </a:r>
            <a:r>
              <a:rPr lang="en-US" altLang="zh-TW" dirty="0">
                <a:solidFill>
                  <a:schemeClr val="bg1"/>
                </a:solidFill>
              </a:rPr>
              <a:t>Option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A7825D7-6C61-2F96-0DF2-024C64BA543A}"/>
              </a:ext>
            </a:extLst>
          </p:cNvPr>
          <p:cNvSpPr/>
          <p:nvPr/>
        </p:nvSpPr>
        <p:spPr>
          <a:xfrm>
            <a:off x="742950" y="5580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LOW-CARBON FRAMEWORK · 策略框架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680B20B-9163-6081-06DD-7116007385F0}"/>
              </a:ext>
            </a:extLst>
          </p:cNvPr>
          <p:cNvSpPr/>
          <p:nvPr/>
        </p:nvSpPr>
        <p:spPr>
          <a:xfrm>
            <a:off x="548640" y="1280160"/>
            <a:ext cx="3520440" cy="4709160"/>
          </a:xfrm>
          <a:prstGeom prst="roundRect">
            <a:avLst>
              <a:gd name="adj" fmla="val 3117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8B52B0A0-6EB9-D8F2-8FEA-770320D5F949}"/>
              </a:ext>
            </a:extLst>
          </p:cNvPr>
          <p:cNvSpPr/>
          <p:nvPr/>
        </p:nvSpPr>
        <p:spPr>
          <a:xfrm>
            <a:off x="731520" y="26517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sz="1900" dirty="0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E22F53DB-FF1F-EC40-3918-6B9E1712CB78}"/>
              </a:ext>
            </a:extLst>
          </p:cNvPr>
          <p:cNvSpPr/>
          <p:nvPr/>
        </p:nvSpPr>
        <p:spPr>
          <a:xfrm>
            <a:off x="1097280" y="3218688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zh-TW" alt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綠色</a:t>
            </a:r>
            <a:r>
              <a:rPr lang="en-US" sz="1250" dirty="0" err="1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保險商品開發</a:t>
            </a:r>
            <a:endParaRPr lang="en-US" sz="1250" dirty="0"/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B6290DF3-911D-5D15-E064-CAD93D3F5B9A}"/>
              </a:ext>
            </a:extLst>
          </p:cNvPr>
          <p:cNvSpPr/>
          <p:nvPr/>
        </p:nvSpPr>
        <p:spPr>
          <a:xfrm>
            <a:off x="1097280" y="3877056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損害防阻服務</a:t>
            </a:r>
            <a:endParaRPr lang="en-US" sz="1250" dirty="0"/>
          </a:p>
        </p:txBody>
      </p:sp>
      <p:sp>
        <p:nvSpPr>
          <p:cNvPr id="10" name="Text 12">
            <a:extLst>
              <a:ext uri="{FF2B5EF4-FFF2-40B4-BE49-F238E27FC236}">
                <a16:creationId xmlns:a16="http://schemas.microsoft.com/office/drawing/2014/main" id="{F2C2CA42-B52C-2DEB-4726-0C72B69F1D2A}"/>
              </a:ext>
            </a:extLst>
          </p:cNvPr>
          <p:cNvSpPr/>
          <p:nvPr/>
        </p:nvSpPr>
        <p:spPr>
          <a:xfrm>
            <a:off x="1097280" y="4535424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鼓勵低碳消費行為</a:t>
            </a:r>
            <a:endParaRPr lang="en-US" sz="125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20EB7629-37F8-FFB8-77CC-C708BC95F0AD}"/>
              </a:ext>
            </a:extLst>
          </p:cNvPr>
          <p:cNvSpPr/>
          <p:nvPr/>
        </p:nvSpPr>
        <p:spPr>
          <a:xfrm>
            <a:off x="1851660" y="1554480"/>
            <a:ext cx="914400" cy="91440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2" name="Image 0" descr="/home/claude/icons2/shield_blue.png">
            <a:extLst>
              <a:ext uri="{FF2B5EF4-FFF2-40B4-BE49-F238E27FC236}">
                <a16:creationId xmlns:a16="http://schemas.microsoft.com/office/drawing/2014/main" id="{728FC4BE-9B4E-13DA-5C5A-4290CDED2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16" y="1773936"/>
            <a:ext cx="475488" cy="475488"/>
          </a:xfrm>
          <a:prstGeom prst="rect">
            <a:avLst/>
          </a:prstGeom>
        </p:spPr>
      </p:pic>
      <p:sp>
        <p:nvSpPr>
          <p:cNvPr id="13" name="Shape 7">
            <a:extLst>
              <a:ext uri="{FF2B5EF4-FFF2-40B4-BE49-F238E27FC236}">
                <a16:creationId xmlns:a16="http://schemas.microsoft.com/office/drawing/2014/main" id="{B0D219B3-458F-4F9A-20A4-1E9677105315}"/>
              </a:ext>
            </a:extLst>
          </p:cNvPr>
          <p:cNvSpPr/>
          <p:nvPr/>
        </p:nvSpPr>
        <p:spPr>
          <a:xfrm>
            <a:off x="868680" y="3346704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45ABBD14-BEF3-A539-A483-DEF42E521A23}"/>
              </a:ext>
            </a:extLst>
          </p:cNvPr>
          <p:cNvSpPr/>
          <p:nvPr/>
        </p:nvSpPr>
        <p:spPr>
          <a:xfrm>
            <a:off x="868680" y="4005072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35094F69-1B57-F19B-9690-779A50FFC75B}"/>
              </a:ext>
            </a:extLst>
          </p:cNvPr>
          <p:cNvSpPr/>
          <p:nvPr/>
        </p:nvSpPr>
        <p:spPr>
          <a:xfrm>
            <a:off x="868680" y="4663440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3E2E0828-1173-1D46-F37E-5089F6E3F5DD}"/>
              </a:ext>
            </a:extLst>
          </p:cNvPr>
          <p:cNvSpPr/>
          <p:nvPr/>
        </p:nvSpPr>
        <p:spPr>
          <a:xfrm>
            <a:off x="4325112" y="1280160"/>
            <a:ext cx="3520440" cy="4709160"/>
          </a:xfrm>
          <a:prstGeom prst="roundRect">
            <a:avLst>
              <a:gd name="adj" fmla="val 3117"/>
            </a:avLst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DEF824EA-4AE9-C96C-C39B-36410081CE09}"/>
              </a:ext>
            </a:extLst>
          </p:cNvPr>
          <p:cNvSpPr/>
          <p:nvPr/>
        </p:nvSpPr>
        <p:spPr>
          <a:xfrm>
            <a:off x="5628132" y="1554480"/>
            <a:ext cx="914400" cy="91440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0" name="Image 1" descr="/home/claude/icons2/bolt_green.png">
            <a:extLst>
              <a:ext uri="{FF2B5EF4-FFF2-40B4-BE49-F238E27FC236}">
                <a16:creationId xmlns:a16="http://schemas.microsoft.com/office/drawing/2014/main" id="{B7456F0A-0873-72D4-B523-50E70C27E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588" y="1773936"/>
            <a:ext cx="475488" cy="475488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52241327-2FDC-6D7F-A2F5-FB22FC015E5B}"/>
              </a:ext>
            </a:extLst>
          </p:cNvPr>
          <p:cNvSpPr/>
          <p:nvPr/>
        </p:nvSpPr>
        <p:spPr>
          <a:xfrm>
            <a:off x="4507992" y="26517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低碳營運</a:t>
            </a:r>
            <a:endParaRPr lang="en-US" sz="1900" dirty="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C3C8D01A-B697-35E5-24BC-16D9FA35F200}"/>
              </a:ext>
            </a:extLst>
          </p:cNvPr>
          <p:cNvSpPr/>
          <p:nvPr/>
        </p:nvSpPr>
        <p:spPr>
          <a:xfrm>
            <a:off x="4873752" y="3218688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再生能源使用</a:t>
            </a:r>
            <a:endParaRPr lang="en-US" sz="125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C87EA883-DAB2-0F22-253B-2C0606F1BED4}"/>
              </a:ext>
            </a:extLst>
          </p:cNvPr>
          <p:cNvSpPr/>
          <p:nvPr/>
        </p:nvSpPr>
        <p:spPr>
          <a:xfrm>
            <a:off x="4873752" y="3877056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用水量與廢棄物管理</a:t>
            </a:r>
            <a:endParaRPr lang="en-US" sz="1250" dirty="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996953A8-71B1-ABE4-7E60-43780BD84F86}"/>
              </a:ext>
            </a:extLst>
          </p:cNvPr>
          <p:cNvSpPr/>
          <p:nvPr/>
        </p:nvSpPr>
        <p:spPr>
          <a:xfrm>
            <a:off x="4873752" y="4535424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電子化／無紙化流程</a:t>
            </a:r>
            <a:endParaRPr lang="en-US" sz="1250" dirty="0"/>
          </a:p>
        </p:txBody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4F8D05AB-BC92-E09F-50DD-D10225A23820}"/>
              </a:ext>
            </a:extLst>
          </p:cNvPr>
          <p:cNvSpPr/>
          <p:nvPr/>
        </p:nvSpPr>
        <p:spPr>
          <a:xfrm>
            <a:off x="4645152" y="3346704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EA932081-259A-245E-8FB6-5EC0BEAA6BBC}"/>
              </a:ext>
            </a:extLst>
          </p:cNvPr>
          <p:cNvSpPr/>
          <p:nvPr/>
        </p:nvSpPr>
        <p:spPr>
          <a:xfrm>
            <a:off x="4645152" y="4005072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A6E828DA-6515-D1ED-2A84-3C20542C8189}"/>
              </a:ext>
            </a:extLst>
          </p:cNvPr>
          <p:cNvSpPr/>
          <p:nvPr/>
        </p:nvSpPr>
        <p:spPr>
          <a:xfrm>
            <a:off x="4645152" y="4663440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8" name="Shape 22">
            <a:extLst>
              <a:ext uri="{FF2B5EF4-FFF2-40B4-BE49-F238E27FC236}">
                <a16:creationId xmlns:a16="http://schemas.microsoft.com/office/drawing/2014/main" id="{F7619E18-6D0B-D984-D583-C40C94EB265D}"/>
              </a:ext>
            </a:extLst>
          </p:cNvPr>
          <p:cNvSpPr/>
          <p:nvPr/>
        </p:nvSpPr>
        <p:spPr>
          <a:xfrm>
            <a:off x="8101584" y="1280160"/>
            <a:ext cx="3520440" cy="4709160"/>
          </a:xfrm>
          <a:prstGeom prst="roundRect">
            <a:avLst>
              <a:gd name="adj" fmla="val 3117"/>
            </a:avLst>
          </a:prstGeom>
          <a:solidFill>
            <a:srgbClr val="155C4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EA694FBA-80F6-BA44-5806-FDE6BF76CC53}"/>
              </a:ext>
            </a:extLst>
          </p:cNvPr>
          <p:cNvSpPr/>
          <p:nvPr/>
        </p:nvSpPr>
        <p:spPr>
          <a:xfrm>
            <a:off x="9404604" y="1554480"/>
            <a:ext cx="914400" cy="91440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30" name="Image 2" descr="/home/claude/icons2/sackdollar_green.png">
            <a:extLst>
              <a:ext uri="{FF2B5EF4-FFF2-40B4-BE49-F238E27FC236}">
                <a16:creationId xmlns:a16="http://schemas.microsoft.com/office/drawing/2014/main" id="{EE8B8873-0D47-F090-C593-9C5A6A4DD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4060" y="1773936"/>
            <a:ext cx="475488" cy="475488"/>
          </a:xfrm>
          <a:prstGeom prst="rect">
            <a:avLst/>
          </a:prstGeom>
        </p:spPr>
      </p:pic>
      <p:sp>
        <p:nvSpPr>
          <p:cNvPr id="31" name="Text 26">
            <a:extLst>
              <a:ext uri="{FF2B5EF4-FFF2-40B4-BE49-F238E27FC236}">
                <a16:creationId xmlns:a16="http://schemas.microsoft.com/office/drawing/2014/main" id="{9F4019E3-8FD0-9532-5564-6F79AE394514}"/>
              </a:ext>
            </a:extLst>
          </p:cNvPr>
          <p:cNvSpPr/>
          <p:nvPr/>
        </p:nvSpPr>
        <p:spPr>
          <a:xfrm>
            <a:off x="8650224" y="3218688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1500"/>
              </a:lnSpc>
            </a:pPr>
            <a:r>
              <a:rPr lang="en-US" altLang="zh-TW" sz="1250" dirty="0" err="1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投資組合SBT目標設定</a:t>
            </a:r>
            <a:endParaRPr lang="en-US" altLang="zh-TW" sz="125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5F387790-671E-E3F6-080B-5057EC3A7DBC}"/>
              </a:ext>
            </a:extLst>
          </p:cNvPr>
          <p:cNvSpPr/>
          <p:nvPr/>
        </p:nvSpPr>
        <p:spPr>
          <a:xfrm>
            <a:off x="8650224" y="3877056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 err="1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議合活動</a:t>
            </a:r>
            <a:endParaRPr lang="en-US" sz="1250" dirty="0"/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9BB9C92F-5D91-2CA6-8098-2F6D87C3C662}"/>
              </a:ext>
            </a:extLst>
          </p:cNvPr>
          <p:cNvSpPr/>
          <p:nvPr/>
        </p:nvSpPr>
        <p:spPr>
          <a:xfrm>
            <a:off x="8421624" y="3346704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4" name="Shape 27">
            <a:extLst>
              <a:ext uri="{FF2B5EF4-FFF2-40B4-BE49-F238E27FC236}">
                <a16:creationId xmlns:a16="http://schemas.microsoft.com/office/drawing/2014/main" id="{9E60AC30-46C4-B304-788C-BC1B5F1B0CD6}"/>
              </a:ext>
            </a:extLst>
          </p:cNvPr>
          <p:cNvSpPr/>
          <p:nvPr/>
        </p:nvSpPr>
        <p:spPr>
          <a:xfrm>
            <a:off x="8421624" y="4005072"/>
            <a:ext cx="118872" cy="118872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3BBC6E37-5B2D-35E8-FE08-FC7A85EE8A8E}"/>
              </a:ext>
            </a:extLst>
          </p:cNvPr>
          <p:cNvSpPr/>
          <p:nvPr/>
        </p:nvSpPr>
        <p:spPr>
          <a:xfrm>
            <a:off x="548640" y="6108192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資料來源：南山2024年氣候相關財務揭露報告書「2.環境健康 - 低碳保險與服務／低碳營運／低碳經濟」</a:t>
            </a:r>
            <a:endParaRPr lang="en-US" sz="1000" dirty="0"/>
          </a:p>
        </p:txBody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9D8FBF6B-095A-5DC1-FB97-51F04D001D9A}"/>
              </a:ext>
            </a:extLst>
          </p:cNvPr>
          <p:cNvSpPr/>
          <p:nvPr/>
        </p:nvSpPr>
        <p:spPr>
          <a:xfrm>
            <a:off x="8284464" y="265176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低碳經濟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2808922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低碳治理里程碑：從碳盤查到</a:t>
            </a:r>
            <a:r>
              <a:rPr lang="en-US" altLang="zh-TW" dirty="0"/>
              <a:t>SBT</a:t>
            </a:r>
            <a:r>
              <a:rPr lang="zh-TW" altLang="en-US" dirty="0"/>
              <a:t>目標核定</a:t>
            </a:r>
            <a:r>
              <a:rPr lang="en-US" altLang="zh-TW" dirty="0">
                <a:solidFill>
                  <a:schemeClr val="bg1"/>
                </a:solidFill>
              </a:rPr>
              <a:t>Option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AAC7727-582A-1DD6-F54D-2658FBBD821C}"/>
              </a:ext>
            </a:extLst>
          </p:cNvPr>
          <p:cNvSpPr/>
          <p:nvPr/>
        </p:nvSpPr>
        <p:spPr>
          <a:xfrm>
            <a:off x="742950" y="1267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MILESTONES · 治理沿革</a:t>
            </a:r>
            <a:endParaRPr lang="en-US" sz="1200" dirty="0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DD3027C5-9635-2846-0602-F940C7E43FEF}"/>
              </a:ext>
            </a:extLst>
          </p:cNvPr>
          <p:cNvGrpSpPr/>
          <p:nvPr/>
        </p:nvGrpSpPr>
        <p:grpSpPr>
          <a:xfrm>
            <a:off x="1207807" y="1084923"/>
            <a:ext cx="4030554" cy="2603875"/>
            <a:chOff x="548640" y="1234440"/>
            <a:chExt cx="3593592" cy="2331720"/>
          </a:xfrm>
        </p:grpSpPr>
        <p:sp>
          <p:nvSpPr>
            <p:cNvPr id="7" name="Shape 4">
              <a:extLst>
                <a:ext uri="{FF2B5EF4-FFF2-40B4-BE49-F238E27FC236}">
                  <a16:creationId xmlns:a16="http://schemas.microsoft.com/office/drawing/2014/main" id="{4062CFED-06F9-53D2-3308-EEBCE66EF13C}"/>
                </a:ext>
              </a:extLst>
            </p:cNvPr>
            <p:cNvSpPr/>
            <p:nvPr/>
          </p:nvSpPr>
          <p:spPr>
            <a:xfrm>
              <a:off x="548640" y="1234440"/>
              <a:ext cx="3593592" cy="2331720"/>
            </a:xfrm>
            <a:prstGeom prst="roundRect">
              <a:avLst>
                <a:gd name="adj" fmla="val 3922"/>
              </a:avLst>
            </a:prstGeom>
            <a:solidFill>
              <a:srgbClr val="0B5FA3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47775417-1064-3629-BC6C-59A1F920291C}"/>
                </a:ext>
              </a:extLst>
            </p:cNvPr>
            <p:cNvSpPr/>
            <p:nvPr/>
          </p:nvSpPr>
          <p:spPr>
            <a:xfrm>
              <a:off x="777240" y="1399032"/>
              <a:ext cx="3136392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2015–16</a:t>
              </a:r>
              <a:endParaRPr lang="en-US" sz="2400" dirty="0"/>
            </a:p>
          </p:txBody>
        </p:sp>
        <p:sp>
          <p:nvSpPr>
            <p:cNvPr id="9" name="Shape 6">
              <a:extLst>
                <a:ext uri="{FF2B5EF4-FFF2-40B4-BE49-F238E27FC236}">
                  <a16:creationId xmlns:a16="http://schemas.microsoft.com/office/drawing/2014/main" id="{E809EF5F-E262-E46C-2F71-4B8FC41ED63B}"/>
                </a:ext>
              </a:extLst>
            </p:cNvPr>
            <p:cNvSpPr/>
            <p:nvPr/>
          </p:nvSpPr>
          <p:spPr>
            <a:xfrm>
              <a:off x="795528" y="1892808"/>
              <a:ext cx="640080" cy="0"/>
            </a:xfrm>
            <a:prstGeom prst="line">
              <a:avLst/>
            </a:prstGeom>
            <a:noFill/>
            <a:ln w="31750">
              <a:solidFill>
                <a:srgbClr val="F0B90B"/>
              </a:solidFill>
              <a:prstDash val="soli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0" name="Text 7">
              <a:extLst>
                <a:ext uri="{FF2B5EF4-FFF2-40B4-BE49-F238E27FC236}">
                  <a16:creationId xmlns:a16="http://schemas.microsoft.com/office/drawing/2014/main" id="{FBCFC39A-5177-9357-8C74-BB24B5B12962}"/>
                </a:ext>
              </a:extLst>
            </p:cNvPr>
            <p:cNvSpPr/>
            <p:nvPr/>
          </p:nvSpPr>
          <p:spPr>
            <a:xfrm>
              <a:off x="777240" y="2011680"/>
              <a:ext cx="3136392" cy="1417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171450" indent="-171450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en-US" sz="1150" dirty="0" err="1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南山產物推出「住家綠能升級附加條款</a:t>
              </a:r>
              <a:r>
                <a:rPr 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」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。</a:t>
              </a:r>
              <a:endParaRPr lang="en-US" sz="1150" dirty="0"/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DE240384-C8D5-6365-5E0F-C29271BACF4C}"/>
              </a:ext>
            </a:extLst>
          </p:cNvPr>
          <p:cNvGrpSpPr/>
          <p:nvPr/>
        </p:nvGrpSpPr>
        <p:grpSpPr>
          <a:xfrm>
            <a:off x="6429498" y="1062762"/>
            <a:ext cx="3914651" cy="2626036"/>
            <a:chOff x="548640" y="3749040"/>
            <a:chExt cx="3593592" cy="2331720"/>
          </a:xfrm>
        </p:grpSpPr>
        <p:sp>
          <p:nvSpPr>
            <p:cNvPr id="12" name="Shape 16">
              <a:extLst>
                <a:ext uri="{FF2B5EF4-FFF2-40B4-BE49-F238E27FC236}">
                  <a16:creationId xmlns:a16="http://schemas.microsoft.com/office/drawing/2014/main" id="{BD889DCE-35EC-1659-0C1B-3E9D97BBCBAD}"/>
                </a:ext>
              </a:extLst>
            </p:cNvPr>
            <p:cNvSpPr/>
            <p:nvPr/>
          </p:nvSpPr>
          <p:spPr>
            <a:xfrm>
              <a:off x="548640" y="3749040"/>
              <a:ext cx="3593592" cy="2331720"/>
            </a:xfrm>
            <a:prstGeom prst="roundRect">
              <a:avLst>
                <a:gd name="adj" fmla="val 3922"/>
              </a:avLst>
            </a:prstGeom>
            <a:solidFill>
              <a:srgbClr val="1C8768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" name="Text 17">
              <a:extLst>
                <a:ext uri="{FF2B5EF4-FFF2-40B4-BE49-F238E27FC236}">
                  <a16:creationId xmlns:a16="http://schemas.microsoft.com/office/drawing/2014/main" id="{E64630ED-B30B-1643-C9DB-5C1B83A450F5}"/>
                </a:ext>
              </a:extLst>
            </p:cNvPr>
            <p:cNvSpPr/>
            <p:nvPr/>
          </p:nvSpPr>
          <p:spPr>
            <a:xfrm>
              <a:off x="777240" y="3913632"/>
              <a:ext cx="3136392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2021</a:t>
              </a:r>
              <a:endParaRPr lang="en-US" sz="2400" dirty="0"/>
            </a:p>
          </p:txBody>
        </p:sp>
        <p:sp>
          <p:nvSpPr>
            <p:cNvPr id="14" name="Shape 18">
              <a:extLst>
                <a:ext uri="{FF2B5EF4-FFF2-40B4-BE49-F238E27FC236}">
                  <a16:creationId xmlns:a16="http://schemas.microsoft.com/office/drawing/2014/main" id="{D709F6A7-B121-C5AA-6082-052801813EF2}"/>
                </a:ext>
              </a:extLst>
            </p:cNvPr>
            <p:cNvSpPr/>
            <p:nvPr/>
          </p:nvSpPr>
          <p:spPr>
            <a:xfrm>
              <a:off x="795528" y="4407408"/>
              <a:ext cx="640080" cy="0"/>
            </a:xfrm>
            <a:prstGeom prst="line">
              <a:avLst/>
            </a:prstGeom>
            <a:noFill/>
            <a:ln w="31750">
              <a:solidFill>
                <a:srgbClr val="F0B90B"/>
              </a:solidFill>
              <a:prstDash val="soli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" name="Text 19">
              <a:extLst>
                <a:ext uri="{FF2B5EF4-FFF2-40B4-BE49-F238E27FC236}">
                  <a16:creationId xmlns:a16="http://schemas.microsoft.com/office/drawing/2014/main" id="{4311AE56-EFFD-746E-5B59-EC7E9F61BC41}"/>
                </a:ext>
              </a:extLst>
            </p:cNvPr>
            <p:cNvSpPr/>
            <p:nvPr/>
          </p:nvSpPr>
          <p:spPr>
            <a:xfrm>
              <a:off x="777240" y="4526280"/>
              <a:ext cx="3136392" cy="1417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完成財產保險服務的碳足跡計算分析，並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透過購買碳權抵減</a:t>
              </a:r>
              <a:r>
                <a:rPr lang="en-US" altLang="zh-TW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UBI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保單的碳排放。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767B2780-1ADB-160F-6512-1BEB5145286B}"/>
              </a:ext>
            </a:extLst>
          </p:cNvPr>
          <p:cNvGrpSpPr/>
          <p:nvPr/>
        </p:nvGrpSpPr>
        <p:grpSpPr>
          <a:xfrm>
            <a:off x="6429498" y="3897390"/>
            <a:ext cx="3914652" cy="2626037"/>
            <a:chOff x="4152642" y="3696537"/>
            <a:chExt cx="3914652" cy="2626037"/>
          </a:xfrm>
        </p:grpSpPr>
        <p:sp>
          <p:nvSpPr>
            <p:cNvPr id="24" name="Shape 20">
              <a:extLst>
                <a:ext uri="{FF2B5EF4-FFF2-40B4-BE49-F238E27FC236}">
                  <a16:creationId xmlns:a16="http://schemas.microsoft.com/office/drawing/2014/main" id="{FA2A2D7A-9608-F6D0-0011-D8A4CAF7FCBF}"/>
                </a:ext>
              </a:extLst>
            </p:cNvPr>
            <p:cNvSpPr/>
            <p:nvPr/>
          </p:nvSpPr>
          <p:spPr>
            <a:xfrm>
              <a:off x="4152642" y="3696537"/>
              <a:ext cx="3914652" cy="2626037"/>
            </a:xfrm>
            <a:prstGeom prst="roundRect">
              <a:avLst>
                <a:gd name="adj" fmla="val 3922"/>
              </a:avLst>
            </a:prstGeom>
            <a:solidFill>
              <a:srgbClr val="0B5FA3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" name="Text 21">
              <a:extLst>
                <a:ext uri="{FF2B5EF4-FFF2-40B4-BE49-F238E27FC236}">
                  <a16:creationId xmlns:a16="http://schemas.microsoft.com/office/drawing/2014/main" id="{8124CEF0-5F8C-67E0-C8B8-6B1A15E82B90}"/>
                </a:ext>
              </a:extLst>
            </p:cNvPr>
            <p:cNvSpPr/>
            <p:nvPr/>
          </p:nvSpPr>
          <p:spPr>
            <a:xfrm>
              <a:off x="4507992" y="3913632"/>
              <a:ext cx="3136392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2024</a:t>
              </a:r>
              <a:endParaRPr lang="en-US" sz="2400" dirty="0"/>
            </a:p>
          </p:txBody>
        </p:sp>
        <p:sp>
          <p:nvSpPr>
            <p:cNvPr id="26" name="Shape 22">
              <a:extLst>
                <a:ext uri="{FF2B5EF4-FFF2-40B4-BE49-F238E27FC236}">
                  <a16:creationId xmlns:a16="http://schemas.microsoft.com/office/drawing/2014/main" id="{0AF30DA7-D414-F111-4D47-C3AE63AA132C}"/>
                </a:ext>
              </a:extLst>
            </p:cNvPr>
            <p:cNvSpPr/>
            <p:nvPr/>
          </p:nvSpPr>
          <p:spPr>
            <a:xfrm>
              <a:off x="4526280" y="4407408"/>
              <a:ext cx="640080" cy="0"/>
            </a:xfrm>
            <a:prstGeom prst="line">
              <a:avLst/>
            </a:prstGeom>
            <a:noFill/>
            <a:ln w="31750">
              <a:solidFill>
                <a:srgbClr val="F0B90B"/>
              </a:solidFill>
              <a:prstDash val="soli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7" name="Text 23">
              <a:extLst>
                <a:ext uri="{FF2B5EF4-FFF2-40B4-BE49-F238E27FC236}">
                  <a16:creationId xmlns:a16="http://schemas.microsoft.com/office/drawing/2014/main" id="{14D2BA53-D2A0-861C-7C9C-33D3EF111A7E}"/>
                </a:ext>
              </a:extLst>
            </p:cNvPr>
            <p:cNvSpPr/>
            <p:nvPr/>
          </p:nvSpPr>
          <p:spPr>
            <a:xfrm>
              <a:off x="4507992" y="4526280"/>
              <a:ext cx="3136392" cy="1417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171450" indent="-171450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南山集團以2022年為基準年，通過「科學基礎減量目標」（</a:t>
              </a:r>
              <a:r>
                <a:rPr lang="en-US" sz="1150" dirty="0" err="1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SBTi）審查核定，南山產物同步納入集團減碳承諾範疇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。</a:t>
              </a:r>
              <a:endParaRPr lang="en-US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endParaRPr>
            </a:p>
          </p:txBody>
        </p: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9C9A2B84-B20E-0A2A-64C4-3248EBD0CD78}"/>
              </a:ext>
            </a:extLst>
          </p:cNvPr>
          <p:cNvGrpSpPr/>
          <p:nvPr/>
        </p:nvGrpSpPr>
        <p:grpSpPr>
          <a:xfrm>
            <a:off x="1207807" y="3897391"/>
            <a:ext cx="4030554" cy="2626036"/>
            <a:chOff x="548640" y="3749040"/>
            <a:chExt cx="3593592" cy="2331720"/>
          </a:xfrm>
        </p:grpSpPr>
        <p:sp>
          <p:nvSpPr>
            <p:cNvPr id="4" name="Shape 16">
              <a:extLst>
                <a:ext uri="{FF2B5EF4-FFF2-40B4-BE49-F238E27FC236}">
                  <a16:creationId xmlns:a16="http://schemas.microsoft.com/office/drawing/2014/main" id="{44C176D4-DEBC-2E66-DEBA-807E575BADBF}"/>
                </a:ext>
              </a:extLst>
            </p:cNvPr>
            <p:cNvSpPr/>
            <p:nvPr/>
          </p:nvSpPr>
          <p:spPr>
            <a:xfrm>
              <a:off x="548640" y="3749040"/>
              <a:ext cx="3593592" cy="2331720"/>
            </a:xfrm>
            <a:prstGeom prst="roundRect">
              <a:avLst>
                <a:gd name="adj" fmla="val 3922"/>
              </a:avLst>
            </a:prstGeom>
            <a:solidFill>
              <a:srgbClr val="1C8768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" name="Text 17">
              <a:extLst>
                <a:ext uri="{FF2B5EF4-FFF2-40B4-BE49-F238E27FC236}">
                  <a16:creationId xmlns:a16="http://schemas.microsoft.com/office/drawing/2014/main" id="{E1064446-CA52-204C-AD6E-7A8FEC7E9973}"/>
                </a:ext>
              </a:extLst>
            </p:cNvPr>
            <p:cNvSpPr/>
            <p:nvPr/>
          </p:nvSpPr>
          <p:spPr>
            <a:xfrm>
              <a:off x="777240" y="3913632"/>
              <a:ext cx="3136392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2022-23</a:t>
              </a:r>
              <a:endParaRPr lang="en-US" sz="2400" dirty="0"/>
            </a:p>
          </p:txBody>
        </p:sp>
        <p:sp>
          <p:nvSpPr>
            <p:cNvPr id="28" name="Shape 18">
              <a:extLst>
                <a:ext uri="{FF2B5EF4-FFF2-40B4-BE49-F238E27FC236}">
                  <a16:creationId xmlns:a16="http://schemas.microsoft.com/office/drawing/2014/main" id="{E8E0944D-7ACC-CF82-7E84-7513B6F3F763}"/>
                </a:ext>
              </a:extLst>
            </p:cNvPr>
            <p:cNvSpPr/>
            <p:nvPr/>
          </p:nvSpPr>
          <p:spPr>
            <a:xfrm>
              <a:off x="795528" y="4407408"/>
              <a:ext cx="640080" cy="0"/>
            </a:xfrm>
            <a:prstGeom prst="line">
              <a:avLst/>
            </a:prstGeom>
            <a:noFill/>
            <a:ln w="31750">
              <a:solidFill>
                <a:srgbClr val="F0B90B"/>
              </a:solidFill>
              <a:prstDash val="solid"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640B7F3E-E391-ED24-5763-5C8C9CE95FA5}"/>
                </a:ext>
              </a:extLst>
            </p:cNvPr>
            <p:cNvSpPr/>
            <p:nvPr/>
          </p:nvSpPr>
          <p:spPr>
            <a:xfrm>
              <a:off x="777240" y="4526280"/>
              <a:ext cx="3136392" cy="1417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首家榮獲「財產保險服務」與「電子保單」雙碳標籤的金融保險業者（</a:t>
              </a:r>
              <a:r>
                <a:rPr lang="en-US" altLang="zh-TW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2022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年取得）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 。</a:t>
              </a: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首家通過「電子保單碳足跡查驗」的產險公司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。</a:t>
              </a: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en-US" altLang="zh-TW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2023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年導入</a:t>
              </a:r>
              <a:r>
                <a:rPr lang="en-US" altLang="zh-TW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ISO 14064-1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</a:rPr>
                <a:t>，辦理組織型溫室氣體盤查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。</a:t>
              </a: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r>
                <a:rPr lang="en-US" altLang="zh-TW" sz="1150" dirty="0" err="1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採用PCAF方法學計算投資組合碳排放；簽署SBTi科學基礎減量目標倡議承諾</a:t>
              </a:r>
              <a:r>
                <a:rPr lang="zh-TW" altLang="en-US" sz="1150" dirty="0">
                  <a:solidFill>
                    <a:srgbClr val="F2F8F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 。</a:t>
              </a: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marL="171450" indent="-171450" algn="just">
                <a:lnSpc>
                  <a:spcPts val="1500"/>
                </a:lnSpc>
                <a:buFont typeface="Wingdings" pitchFamily="2" charset="2"/>
                <a:buChar char="l"/>
              </a:pPr>
              <a:endParaRPr lang="en-US" altLang="zh-TW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  <a:p>
              <a:pPr algn="just">
                <a:lnSpc>
                  <a:spcPts val="1500"/>
                </a:lnSpc>
              </a:pPr>
              <a:endParaRPr lang="zh-TW" altLang="en-US" sz="1150" dirty="0">
                <a:solidFill>
                  <a:srgbClr val="F2F8F5"/>
                </a:solidFill>
                <a:latin typeface="Microsoft JhengHei" pitchFamily="34" charset="0"/>
                <a:ea typeface="Microsoft JhengHei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668613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2024年</a:t>
            </a:r>
            <a:r>
              <a:rPr lang="zh-TW" altLang="en-US" dirty="0"/>
              <a:t>綠色</a:t>
            </a:r>
            <a:r>
              <a:rPr lang="en-US" altLang="zh-TW" dirty="0" err="1"/>
              <a:t>保險商品組合與承保績效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60A80D6-81F9-2710-8A7D-6B8EFD84588A}"/>
              </a:ext>
            </a:extLst>
          </p:cNvPr>
          <p:cNvSpPr/>
          <p:nvPr/>
        </p:nvSpPr>
        <p:spPr>
          <a:xfrm>
            <a:off x="742950" y="2842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LOW-CARBON INSURANCE · 低碳保險與服務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86C2202-CB46-3347-5DC8-786925991101}"/>
              </a:ext>
            </a:extLst>
          </p:cNvPr>
          <p:cNvSpPr/>
          <p:nvPr/>
        </p:nvSpPr>
        <p:spPr>
          <a:xfrm>
            <a:off x="9899808" y="177235"/>
            <a:ext cx="1965960" cy="404524"/>
          </a:xfrm>
          <a:prstGeom prst="roundRect">
            <a:avLst>
              <a:gd name="adj" fmla="val 50000"/>
            </a:avLst>
          </a:prstGeom>
          <a:solidFill>
            <a:srgbClr val="0B5FA3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① </a:t>
            </a:r>
            <a:r>
              <a:rPr lang="en-US" altLang="zh-TW" sz="11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altLang="zh-TW" sz="1100" dirty="0"/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60F888E6-786B-B179-55D5-076FD3D38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643620"/>
              </p:ext>
            </p:extLst>
          </p:nvPr>
        </p:nvGraphicFramePr>
        <p:xfrm>
          <a:off x="548640" y="1417320"/>
          <a:ext cx="11064240" cy="3840480"/>
        </p:xfrm>
        <a:graphic>
          <a:graphicData uri="http://schemas.openxmlformats.org/drawingml/2006/table">
            <a:tbl>
              <a:tblPr/>
              <a:tblGrid>
                <a:gridCol w="493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商品名稱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FA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2024年承保件數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FA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2024年保費收入（新台幣元）</a:t>
                      </a:r>
                      <a:endParaRPr lang="en-US" sz="13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F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電動車專屬保單（2024年7月起銷售）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18,558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42,561,041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充電樁綜合保險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146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126,882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微型電動二輪車第三人責任綜合保險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2,739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4,095,244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電動機車騎乘里程計費保險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877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1,068,609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住家綠能升級附加條款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6,040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dirty="0">
                          <a:solidFill>
                            <a:srgbClr val="0E2841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1,217,913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B5FA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合　計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 dirty="0">
                          <a:solidFill>
                            <a:srgbClr val="0B5FA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28,360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200" b="1" dirty="0">
                          <a:solidFill>
                            <a:srgbClr val="0B5FA3"/>
                          </a:solidFill>
                          <a:latin typeface="Microsoft JhengHei" pitchFamily="34" charset="0"/>
                          <a:ea typeface="Microsoft JhengHei" pitchFamily="34" charset="-122"/>
                          <a:cs typeface="Microsoft JhengHei" pitchFamily="34" charset="-120"/>
                        </a:rPr>
                        <a:t>49,069,689</a:t>
                      </a:r>
                      <a:endParaRPr lang="en-US" sz="1200" dirty="0">
                        <a:latin typeface="Microsoft JhengHei" charset="0"/>
                        <a:ea typeface="Microsoft JhengHei" charset="0"/>
                        <a:cs typeface="Microsoft JhengHe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Text 6">
            <a:extLst>
              <a:ext uri="{FF2B5EF4-FFF2-40B4-BE49-F238E27FC236}">
                <a16:creationId xmlns:a16="http://schemas.microsoft.com/office/drawing/2014/main" id="{294D3A6C-ABF3-AB83-C5C8-A55826445A0C}"/>
              </a:ext>
            </a:extLst>
          </p:cNvPr>
          <p:cNvSpPr/>
          <p:nvPr/>
        </p:nvSpPr>
        <p:spPr>
          <a:xfrm>
            <a:off x="548640" y="54864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低碳保險商品依財團法人保險事業發展中心之定義認定並計算提報，2024年保費收入年增比率達457%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41144086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綠色</a:t>
            </a:r>
            <a:r>
              <a:rPr lang="en-US" altLang="zh-TW" dirty="0" err="1"/>
              <a:t>保險保費收入年增</a:t>
            </a:r>
            <a:r>
              <a:rPr lang="en-US" altLang="zh-TW" dirty="0"/>
              <a:t> 457%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9</a:t>
            </a:fld>
            <a:endParaRPr lang="zh-TW" altLang="en-US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86C2202-CB46-3347-5DC8-786925991101}"/>
              </a:ext>
            </a:extLst>
          </p:cNvPr>
          <p:cNvSpPr/>
          <p:nvPr/>
        </p:nvSpPr>
        <p:spPr>
          <a:xfrm>
            <a:off x="9899808" y="177235"/>
            <a:ext cx="1965960" cy="404524"/>
          </a:xfrm>
          <a:prstGeom prst="roundRect">
            <a:avLst>
              <a:gd name="adj" fmla="val 50000"/>
            </a:avLst>
          </a:prstGeom>
          <a:solidFill>
            <a:srgbClr val="0B5FA3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① </a:t>
            </a:r>
            <a:r>
              <a:rPr lang="en-US" altLang="zh-TW" sz="11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altLang="zh-TW" sz="1100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0F9EA7EC-B17B-B4C5-EDD6-FA6A9CA99D7E}"/>
              </a:ext>
            </a:extLst>
          </p:cNvPr>
          <p:cNvSpPr/>
          <p:nvPr/>
        </p:nvSpPr>
        <p:spPr>
          <a:xfrm>
            <a:off x="742950" y="6181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HIGHLIGHT · 商品成長</a:t>
            </a:r>
            <a:endParaRPr lang="en-US" sz="1200" dirty="0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529D1CFE-0955-A88E-A224-9B17DD310A5C}"/>
              </a:ext>
            </a:extLst>
          </p:cNvPr>
          <p:cNvSpPr/>
          <p:nvPr/>
        </p:nvSpPr>
        <p:spPr>
          <a:xfrm>
            <a:off x="548640" y="1417320"/>
            <a:ext cx="3931920" cy="4892040"/>
          </a:xfrm>
          <a:prstGeom prst="roundRect">
            <a:avLst>
              <a:gd name="adj" fmla="val 2791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BBE61DD9-0333-766C-BBD4-1F8EDC04F936}"/>
              </a:ext>
            </a:extLst>
          </p:cNvPr>
          <p:cNvSpPr/>
          <p:nvPr/>
        </p:nvSpPr>
        <p:spPr>
          <a:xfrm>
            <a:off x="1737360" y="1783080"/>
            <a:ext cx="960120" cy="9601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F06F550-3D77-B7B9-8CF7-3C259C5B1743}"/>
              </a:ext>
            </a:extLst>
          </p:cNvPr>
          <p:cNvSpPr/>
          <p:nvPr/>
        </p:nvSpPr>
        <p:spPr>
          <a:xfrm>
            <a:off x="548640" y="2971800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457%</a:t>
            </a:r>
            <a:endParaRPr lang="en-US" sz="4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86FFDDF-E7CE-5972-3787-1A99A03981EB}"/>
              </a:ext>
            </a:extLst>
          </p:cNvPr>
          <p:cNvSpPr/>
          <p:nvPr/>
        </p:nvSpPr>
        <p:spPr>
          <a:xfrm>
            <a:off x="777240" y="40233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2024年低碳保險保費收入</a:t>
            </a:r>
            <a:endParaRPr lang="en-US" sz="13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較2023年成長幅度</a:t>
            </a:r>
            <a:endParaRPr lang="en-US" sz="1350" dirty="0"/>
          </a:p>
        </p:txBody>
      </p:sp>
      <p:pic>
        <p:nvPicPr>
          <p:cNvPr id="12" name="Image 0" descr="/home/claude/icons2/arrowtrend_gold.png">
            <a:extLst>
              <a:ext uri="{FF2B5EF4-FFF2-40B4-BE49-F238E27FC236}">
                <a16:creationId xmlns:a16="http://schemas.microsoft.com/office/drawing/2014/main" id="{616BC9B4-516B-B4FE-A8CF-71956BAB0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789" y="2013509"/>
            <a:ext cx="499262" cy="499262"/>
          </a:xfrm>
          <a:prstGeom prst="rect">
            <a:avLst/>
          </a:prstGeom>
        </p:spPr>
      </p:pic>
      <p:sp>
        <p:nvSpPr>
          <p:cNvPr id="13" name="Shape 10">
            <a:extLst>
              <a:ext uri="{FF2B5EF4-FFF2-40B4-BE49-F238E27FC236}">
                <a16:creationId xmlns:a16="http://schemas.microsoft.com/office/drawing/2014/main" id="{C72FD891-4C98-BCBC-3350-570E0D550DD3}"/>
              </a:ext>
            </a:extLst>
          </p:cNvPr>
          <p:cNvSpPr/>
          <p:nvPr/>
        </p:nvSpPr>
        <p:spPr>
          <a:xfrm>
            <a:off x="4800600" y="1609344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5452FEDF-F26D-57B2-CF04-3C6A0104CBBC}"/>
              </a:ext>
            </a:extLst>
          </p:cNvPr>
          <p:cNvSpPr/>
          <p:nvPr/>
        </p:nvSpPr>
        <p:spPr>
          <a:xfrm>
            <a:off x="5120640" y="1499616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高速起飛</a:t>
            </a:r>
            <a:endParaRPr lang="en-US" sz="15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EACB615-F044-93A3-7E0A-592893C8A543}"/>
              </a:ext>
            </a:extLst>
          </p:cNvPr>
          <p:cNvSpPr/>
          <p:nvPr/>
        </p:nvSpPr>
        <p:spPr>
          <a:xfrm>
            <a:off x="5120640" y="1865376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2024年總保費收入達新台幣4,907萬元，較2023年284.7萬元大幅成長，反映電動車、充電樁等新商品放量</a:t>
            </a:r>
            <a:endParaRPr lang="en-US" sz="120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CF305118-A33F-0E56-71E0-8582BADFD955}"/>
              </a:ext>
            </a:extLst>
          </p:cNvPr>
          <p:cNvSpPr/>
          <p:nvPr/>
        </p:nvSpPr>
        <p:spPr>
          <a:xfrm>
            <a:off x="4800600" y="2688336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9FAEB1FF-38F3-013D-068E-C09A1F063A74}"/>
              </a:ext>
            </a:extLst>
          </p:cNvPr>
          <p:cNvSpPr/>
          <p:nvPr/>
        </p:nvSpPr>
        <p:spPr>
          <a:xfrm>
            <a:off x="5120640" y="2578608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電動車專屬保單挑大梁</a:t>
            </a:r>
            <a:endParaRPr lang="en-US" sz="15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262CB82B-CB60-9919-F2FB-A9970A57C970}"/>
              </a:ext>
            </a:extLst>
          </p:cNvPr>
          <p:cNvSpPr/>
          <p:nvPr/>
        </p:nvSpPr>
        <p:spPr>
          <a:xfrm>
            <a:off x="5120640" y="2944368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2024年7月上市後即創造18,558件新承保件數、逾4,256萬元保費，成為成長主力</a:t>
            </a:r>
            <a:endParaRPr lang="en-US" sz="12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DFDFAE16-1DCD-6767-CE36-727373EFDB72}"/>
              </a:ext>
            </a:extLst>
          </p:cNvPr>
          <p:cNvSpPr/>
          <p:nvPr/>
        </p:nvSpPr>
        <p:spPr>
          <a:xfrm>
            <a:off x="4800600" y="3767328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8F69F315-702D-9532-5A08-43E48CE15804}"/>
              </a:ext>
            </a:extLst>
          </p:cNvPr>
          <p:cNvSpPr/>
          <p:nvPr/>
        </p:nvSpPr>
        <p:spPr>
          <a:xfrm>
            <a:off x="5120640" y="365760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產品組合持續擴大</a:t>
            </a:r>
            <a:endParaRPr lang="en-US" sz="15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762580E-E50F-9A5F-2843-D8B6EDE671B5}"/>
              </a:ext>
            </a:extLst>
          </p:cNvPr>
          <p:cNvSpPr/>
          <p:nvPr/>
        </p:nvSpPr>
        <p:spPr>
          <a:xfrm>
            <a:off x="5120640" y="402336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涵蓋電動車、充電樁、微型電動二輪車、UBI電動機車、住家綠能升級五大商品線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9428506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電動車生態圈保險創新，多項全台首見</a:t>
            </a:r>
            <a:r>
              <a:rPr lang="en-US" altLang="zh-TW" dirty="0" err="1">
                <a:solidFill>
                  <a:schemeClr val="bg1"/>
                </a:solidFill>
              </a:rPr>
              <a:t>Option</a:t>
            </a:r>
            <a:r>
              <a:rPr lang="en-US" altLang="zh-TW" dirty="0">
                <a:solidFill>
                  <a:schemeClr val="bg1"/>
                </a:solidFill>
              </a:rPr>
              <a:t>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10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D4EE697D-F546-D717-7625-EB354017B3D4}"/>
              </a:ext>
            </a:extLst>
          </p:cNvPr>
          <p:cNvSpPr/>
          <p:nvPr/>
        </p:nvSpPr>
        <p:spPr>
          <a:xfrm>
            <a:off x="742950" y="5580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HIGHLIGHT · 商品創新</a:t>
            </a:r>
            <a:endParaRPr lang="en-US" sz="1200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592C62DC-277A-137F-E37E-343E2554218D}"/>
              </a:ext>
            </a:extLst>
          </p:cNvPr>
          <p:cNvSpPr/>
          <p:nvPr/>
        </p:nvSpPr>
        <p:spPr>
          <a:xfrm>
            <a:off x="9899808" y="177235"/>
            <a:ext cx="1965960" cy="404524"/>
          </a:xfrm>
          <a:prstGeom prst="roundRect">
            <a:avLst>
              <a:gd name="adj" fmla="val 50000"/>
            </a:avLst>
          </a:prstGeom>
          <a:solidFill>
            <a:srgbClr val="0B5FA3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① </a:t>
            </a:r>
            <a:r>
              <a:rPr lang="en-US" altLang="zh-TW" sz="11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altLang="zh-TW" sz="11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1FEC8F57-86CF-7807-9A7D-A60D39CD4199}"/>
              </a:ext>
            </a:extLst>
          </p:cNvPr>
          <p:cNvSpPr/>
          <p:nvPr/>
        </p:nvSpPr>
        <p:spPr>
          <a:xfrm>
            <a:off x="548640" y="1417320"/>
            <a:ext cx="3931920" cy="4892040"/>
          </a:xfrm>
          <a:prstGeom prst="roundRect">
            <a:avLst>
              <a:gd name="adj" fmla="val 2791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6D6E06FE-FEB9-379D-2105-D0B01718B6DD}"/>
              </a:ext>
            </a:extLst>
          </p:cNvPr>
          <p:cNvSpPr/>
          <p:nvPr/>
        </p:nvSpPr>
        <p:spPr>
          <a:xfrm>
            <a:off x="1737360" y="1783080"/>
            <a:ext cx="960120" cy="9601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9" name="Image 0" descr="/home/claude/icons2/car_green.png">
            <a:extLst>
              <a:ext uri="{FF2B5EF4-FFF2-40B4-BE49-F238E27FC236}">
                <a16:creationId xmlns:a16="http://schemas.microsoft.com/office/drawing/2014/main" id="{ACC1ED49-E6E8-51E1-52AE-853B7F968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789" y="2013509"/>
            <a:ext cx="499262" cy="499262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BEA6ACFB-8618-705F-7545-862004C63488}"/>
              </a:ext>
            </a:extLst>
          </p:cNvPr>
          <p:cNvSpPr/>
          <p:nvPr/>
        </p:nvSpPr>
        <p:spPr>
          <a:xfrm>
            <a:off x="548640" y="2971800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首批</a:t>
            </a:r>
            <a:endParaRPr lang="en-US" sz="4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405FDFC-A307-8DB1-03AB-8D778E99CBC8}"/>
              </a:ext>
            </a:extLst>
          </p:cNvPr>
          <p:cNvSpPr/>
          <p:nvPr/>
        </p:nvSpPr>
        <p:spPr>
          <a:xfrm>
            <a:off x="777240" y="40233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國內首批推出電動車專屬保險</a:t>
            </a:r>
            <a:endParaRPr lang="en-US" sz="13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之產物保險公司</a:t>
            </a:r>
            <a:endParaRPr lang="en-US"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ADB31F4F-E62F-EFAC-2B98-A6D35DEDA531}"/>
              </a:ext>
            </a:extLst>
          </p:cNvPr>
          <p:cNvSpPr/>
          <p:nvPr/>
        </p:nvSpPr>
        <p:spPr>
          <a:xfrm>
            <a:off x="4800600" y="1609344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83D471A-1767-5DD4-2A27-95FB2FF66F73}"/>
              </a:ext>
            </a:extLst>
          </p:cNvPr>
          <p:cNvSpPr/>
          <p:nvPr/>
        </p:nvSpPr>
        <p:spPr>
          <a:xfrm>
            <a:off x="5120640" y="1499616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電動車專屬保險</a:t>
            </a:r>
            <a:endParaRPr lang="en-US" sz="15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FEC708E-DD3D-C1F5-0B5A-F81B36633694}"/>
              </a:ext>
            </a:extLst>
          </p:cNvPr>
          <p:cNvSpPr/>
          <p:nvPr/>
        </p:nvSpPr>
        <p:spPr>
          <a:xfrm>
            <a:off x="5120640" y="1865376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依循金管會核准之「電動車專屬保險參考條款」，另設計三項充電相關附加條款，提供充電期間第三人傷害、車體毀損保障</a:t>
            </a:r>
            <a:endParaRPr lang="en-US" sz="12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3AB498C6-10F2-B4BC-B67A-EBD4B28D6A4B}"/>
              </a:ext>
            </a:extLst>
          </p:cNvPr>
          <p:cNvSpPr/>
          <p:nvPr/>
        </p:nvSpPr>
        <p:spPr>
          <a:xfrm>
            <a:off x="4800600" y="2688336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A19A2967-4227-C26D-CCCC-53985242192C}"/>
              </a:ext>
            </a:extLst>
          </p:cNvPr>
          <p:cNvSpPr/>
          <p:nvPr/>
        </p:nvSpPr>
        <p:spPr>
          <a:xfrm>
            <a:off x="5120640" y="2578608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與Gogoro攜手推出UBI保單</a:t>
            </a:r>
            <a:endParaRPr lang="en-US" sz="15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63D97E4F-9E6E-59E5-0E32-800068F6638E}"/>
              </a:ext>
            </a:extLst>
          </p:cNvPr>
          <p:cNvSpPr/>
          <p:nvPr/>
        </p:nvSpPr>
        <p:spPr>
          <a:xfrm>
            <a:off x="5120640" y="2944368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「電動機車騎乘里程計費保險」為全台首張可驗證騎乘里程數之UBI車險商品，依實際使用行為動態計費</a:t>
            </a:r>
            <a:endParaRPr lang="en-US" sz="12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3C66E4A6-F4FA-4736-020A-FEDDAE80AD57}"/>
              </a:ext>
            </a:extLst>
          </p:cNvPr>
          <p:cNvSpPr/>
          <p:nvPr/>
        </p:nvSpPr>
        <p:spPr>
          <a:xfrm>
            <a:off x="4800600" y="3767328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345029AC-BF71-E2F7-B5FC-97BF8545EA51}"/>
              </a:ext>
            </a:extLst>
          </p:cNvPr>
          <p:cNvSpPr/>
          <p:nvPr/>
        </p:nvSpPr>
        <p:spPr>
          <a:xfrm>
            <a:off x="5120640" y="365760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充電樁綜合保險</a:t>
            </a:r>
            <a:endParaRPr lang="en-US" sz="15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8DA8E1E8-16D6-F046-7E8E-884AE85DF2B3}"/>
              </a:ext>
            </a:extLst>
          </p:cNvPr>
          <p:cNvSpPr/>
          <p:nvPr/>
        </p:nvSpPr>
        <p:spPr>
          <a:xfrm>
            <a:off x="5120640" y="402336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因應充電樁外來物碰撞、火災、爆炸等風險，提供電動車主充電設備避險方案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51690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再生能源承保規模成長，保額約6.3倍</a:t>
            </a:r>
            <a:r>
              <a:rPr lang="zh-TW" altLang="en-US" dirty="0"/>
              <a:t> </a:t>
            </a:r>
            <a:r>
              <a:rPr lang="en-US" altLang="zh-TW" dirty="0">
                <a:solidFill>
                  <a:schemeClr val="bg1"/>
                </a:solidFill>
              </a:rPr>
              <a:t>Option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11</a:t>
            </a:fld>
            <a:endParaRPr lang="zh-TW" altLang="en-US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151E4B8-4E56-27E0-9153-11B493BC8FC5}"/>
              </a:ext>
            </a:extLst>
          </p:cNvPr>
          <p:cNvSpPr/>
          <p:nvPr/>
        </p:nvSpPr>
        <p:spPr>
          <a:xfrm>
            <a:off x="742950" y="10321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HIGHLIGHT · 承保規模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D994A4A-ACAD-37AE-996C-B2295E4E146F}"/>
              </a:ext>
            </a:extLst>
          </p:cNvPr>
          <p:cNvSpPr/>
          <p:nvPr/>
        </p:nvSpPr>
        <p:spPr>
          <a:xfrm>
            <a:off x="9899808" y="177235"/>
            <a:ext cx="1965960" cy="404524"/>
          </a:xfrm>
          <a:prstGeom prst="roundRect">
            <a:avLst>
              <a:gd name="adj" fmla="val 50000"/>
            </a:avLst>
          </a:prstGeom>
          <a:solidFill>
            <a:srgbClr val="0B5FA3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① </a:t>
            </a:r>
            <a:r>
              <a:rPr lang="en-US" altLang="zh-TW" sz="11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altLang="zh-TW" sz="11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2BE92C81-075B-F4FE-B64F-7C90CFA3D723}"/>
              </a:ext>
            </a:extLst>
          </p:cNvPr>
          <p:cNvSpPr/>
          <p:nvPr/>
        </p:nvSpPr>
        <p:spPr>
          <a:xfrm>
            <a:off x="548640" y="1417320"/>
            <a:ext cx="3931920" cy="4892040"/>
          </a:xfrm>
          <a:prstGeom prst="roundRect">
            <a:avLst>
              <a:gd name="adj" fmla="val 2791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384EA1B6-80A6-4008-D32B-2D1E660E7919}"/>
              </a:ext>
            </a:extLst>
          </p:cNvPr>
          <p:cNvSpPr/>
          <p:nvPr/>
        </p:nvSpPr>
        <p:spPr>
          <a:xfrm>
            <a:off x="1737360" y="1783080"/>
            <a:ext cx="960120" cy="9601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9" name="Image 0" descr="/home/claude/icons2/wind_green.png">
            <a:extLst>
              <a:ext uri="{FF2B5EF4-FFF2-40B4-BE49-F238E27FC236}">
                <a16:creationId xmlns:a16="http://schemas.microsoft.com/office/drawing/2014/main" id="{6F1C7F8F-245E-C77E-C8D1-B44DB387E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789" y="2013509"/>
            <a:ext cx="499262" cy="499262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338A672E-CF0C-CB01-F8A3-2EA86480D396}"/>
              </a:ext>
            </a:extLst>
          </p:cNvPr>
          <p:cNvSpPr/>
          <p:nvPr/>
        </p:nvSpPr>
        <p:spPr>
          <a:xfrm>
            <a:off x="548640" y="2971800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6.3倍</a:t>
            </a:r>
            <a:endParaRPr lang="en-US" sz="4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0DA195C-A19A-3830-237F-1C63B0BCCA9D}"/>
              </a:ext>
            </a:extLst>
          </p:cNvPr>
          <p:cNvSpPr/>
          <p:nvPr/>
        </p:nvSpPr>
        <p:spPr>
          <a:xfrm>
            <a:off x="777240" y="40233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2024年電子儲能、太陽能電廠、</a:t>
            </a:r>
            <a:endParaRPr lang="en-US" sz="13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離岸風電等保險總體保額成長倍數</a:t>
            </a:r>
            <a:endParaRPr lang="en-US"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1B9132F-3B31-F875-A636-F51E96BFB153}"/>
              </a:ext>
            </a:extLst>
          </p:cNvPr>
          <p:cNvSpPr/>
          <p:nvPr/>
        </p:nvSpPr>
        <p:spPr>
          <a:xfrm>
            <a:off x="4800600" y="1609344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4B5C944-5CB1-B24C-C6A3-730980C8CDB6}"/>
              </a:ext>
            </a:extLst>
          </p:cNvPr>
          <p:cNvSpPr/>
          <p:nvPr/>
        </p:nvSpPr>
        <p:spPr>
          <a:xfrm>
            <a:off x="5120640" y="1499616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再生能源保險件數與保額同步成長</a:t>
            </a:r>
            <a:endParaRPr lang="en-US" sz="15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B2B9AB1-6458-AB97-F10B-2497E021A4B9}"/>
              </a:ext>
            </a:extLst>
          </p:cNvPr>
          <p:cNvSpPr/>
          <p:nvPr/>
        </p:nvSpPr>
        <p:spPr>
          <a:xfrm>
            <a:off x="5120640" y="1865376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2024年積極承作多項電子儲能、太陽能電廠、離岸風電等保險，件數成長約1.3倍，總體保額成長約6.3倍</a:t>
            </a:r>
            <a:endParaRPr lang="en-US" sz="12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66557953-F791-A1AD-B272-CB4603578A57}"/>
              </a:ext>
            </a:extLst>
          </p:cNvPr>
          <p:cNvSpPr/>
          <p:nvPr/>
        </p:nvSpPr>
        <p:spPr>
          <a:xfrm>
            <a:off x="4800600" y="2688336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B12A9A5E-47A3-CE4A-FA7D-29C0217192CB}"/>
              </a:ext>
            </a:extLst>
          </p:cNvPr>
          <p:cNvSpPr/>
          <p:nvPr/>
        </p:nvSpPr>
        <p:spPr>
          <a:xfrm>
            <a:off x="5120640" y="2578608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參與大型離岸風電共保業務</a:t>
            </a:r>
            <a:endParaRPr lang="en-US" sz="15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67715F34-457A-A25E-CD32-FE2E5D549DD1}"/>
              </a:ext>
            </a:extLst>
          </p:cNvPr>
          <p:cNvSpPr/>
          <p:nvPr/>
        </p:nvSpPr>
        <p:spPr>
          <a:xfrm>
            <a:off x="5120640" y="2944368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 err="1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累積承保</a:t>
            </a:r>
            <a:r>
              <a:rPr lang="zh-TW" alt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保額</a:t>
            </a: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逾新台幣190億元，移轉再生能源業者電廠開發及營運風險，支持國家能源轉型</a:t>
            </a:r>
            <a:endParaRPr lang="en-US" sz="12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873193FE-3524-4BBE-C94A-C440ACDD017F}"/>
              </a:ext>
            </a:extLst>
          </p:cNvPr>
          <p:cNvSpPr/>
          <p:nvPr/>
        </p:nvSpPr>
        <p:spPr>
          <a:xfrm>
            <a:off x="4800600" y="3767328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7C65C97C-00A7-ADC1-E172-33CC25BFF69E}"/>
              </a:ext>
            </a:extLst>
          </p:cNvPr>
          <p:cNvSpPr/>
          <p:nvPr/>
        </p:nvSpPr>
        <p:spPr>
          <a:xfrm>
            <a:off x="5120640" y="365760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涵蓋多元綠能資產類別</a:t>
            </a:r>
            <a:endParaRPr lang="en-US" sz="15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9FE6BCE2-9E45-6110-0BA6-5F0CFB83BACD}"/>
              </a:ext>
            </a:extLst>
          </p:cNvPr>
          <p:cNvSpPr/>
          <p:nvPr/>
        </p:nvSpPr>
        <p:spPr>
          <a:xfrm>
            <a:off x="5120640" y="402336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承保範圍包括離岸風電、儲能設備、太陽光電等大型再生能源相關工程保險案件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6225784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全台首家！產品碳足跡雙標籤領先地位</a:t>
            </a:r>
            <a:r>
              <a:rPr lang="zh-TW" altLang="en-US" dirty="0"/>
              <a:t> </a:t>
            </a:r>
            <a:r>
              <a:rPr lang="en-US" altLang="zh-TW" dirty="0">
                <a:solidFill>
                  <a:schemeClr val="bg1"/>
                </a:solidFill>
              </a:rPr>
              <a:t>Option 2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12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58D5F69-4E4E-E780-B799-E45FB8EB1696}"/>
              </a:ext>
            </a:extLst>
          </p:cNvPr>
          <p:cNvSpPr/>
          <p:nvPr/>
        </p:nvSpPr>
        <p:spPr>
          <a:xfrm>
            <a:off x="742950" y="37481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HIGHLIGHT · 碳足跡認證</a:t>
            </a:r>
            <a:endParaRPr lang="en-US" sz="1200" dirty="0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82CDB51-5CE4-6FF8-6EF1-535F07B3C1BD}"/>
              </a:ext>
            </a:extLst>
          </p:cNvPr>
          <p:cNvSpPr/>
          <p:nvPr/>
        </p:nvSpPr>
        <p:spPr>
          <a:xfrm>
            <a:off x="9899808" y="177235"/>
            <a:ext cx="1965960" cy="404524"/>
          </a:xfrm>
          <a:prstGeom prst="roundRect">
            <a:avLst>
              <a:gd name="adj" fmla="val 50000"/>
            </a:avLst>
          </a:prstGeom>
          <a:solidFill>
            <a:srgbClr val="0B5FA3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① </a:t>
            </a:r>
            <a:r>
              <a:rPr lang="en-US" altLang="zh-TW" sz="11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altLang="zh-TW" sz="11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0F84CA7D-781B-A7CC-4D2E-EE98680994F7}"/>
              </a:ext>
            </a:extLst>
          </p:cNvPr>
          <p:cNvSpPr/>
          <p:nvPr/>
        </p:nvSpPr>
        <p:spPr>
          <a:xfrm>
            <a:off x="548640" y="1417320"/>
            <a:ext cx="3931920" cy="4892040"/>
          </a:xfrm>
          <a:prstGeom prst="roundRect">
            <a:avLst>
              <a:gd name="adj" fmla="val 2791"/>
            </a:avLst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47A6C01A-8AB0-FEE6-BBCF-8B9434818F43}"/>
              </a:ext>
            </a:extLst>
          </p:cNvPr>
          <p:cNvSpPr/>
          <p:nvPr/>
        </p:nvSpPr>
        <p:spPr>
          <a:xfrm>
            <a:off x="1737360" y="1783080"/>
            <a:ext cx="960120" cy="9601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9" name="Image 0" descr="/home/claude/icons2/cert_gold.png">
            <a:extLst>
              <a:ext uri="{FF2B5EF4-FFF2-40B4-BE49-F238E27FC236}">
                <a16:creationId xmlns:a16="http://schemas.microsoft.com/office/drawing/2014/main" id="{33E2A828-7EAD-782F-46C9-AF0E0DACB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789" y="2013509"/>
            <a:ext cx="499262" cy="499262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011D3CBB-E619-EC22-7DF2-6CFD9181762B}"/>
              </a:ext>
            </a:extLst>
          </p:cNvPr>
          <p:cNvSpPr/>
          <p:nvPr/>
        </p:nvSpPr>
        <p:spPr>
          <a:xfrm>
            <a:off x="548640" y="2971800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雙標籤</a:t>
            </a:r>
            <a:endParaRPr lang="en-US" sz="44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E2C2D5E-CF06-823A-186E-BA8EF4D4004C}"/>
              </a:ext>
            </a:extLst>
          </p:cNvPr>
          <p:cNvSpPr/>
          <p:nvPr/>
        </p:nvSpPr>
        <p:spPr>
          <a:xfrm>
            <a:off x="777240" y="40233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全台首家取得「財產保險服務</a:t>
            </a:r>
            <a:endParaRPr lang="en-US" sz="13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3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碳標籤」及「電子保單碳標籤」</a:t>
            </a:r>
            <a:endParaRPr lang="en-US" sz="13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B08F48A-4DB9-DCB3-E7DA-06ADAEC548DC}"/>
              </a:ext>
            </a:extLst>
          </p:cNvPr>
          <p:cNvSpPr/>
          <p:nvPr/>
        </p:nvSpPr>
        <p:spPr>
          <a:xfrm>
            <a:off x="4800600" y="1609344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95690CD-C8A3-E4F4-C2C4-3C569A082A43}"/>
              </a:ext>
            </a:extLst>
          </p:cNvPr>
          <p:cNvSpPr/>
          <p:nvPr/>
        </p:nvSpPr>
        <p:spPr>
          <a:xfrm>
            <a:off x="5120640" y="1499616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電子保單碳足跡查驗先行者</a:t>
            </a:r>
            <a:endParaRPr lang="en-US" sz="15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66D6204-23E8-4BE3-F4C0-69FD3C341D38}"/>
              </a:ext>
            </a:extLst>
          </p:cNvPr>
          <p:cNvSpPr/>
          <p:nvPr/>
        </p:nvSpPr>
        <p:spPr>
          <a:xfrm>
            <a:off x="5120640" y="1865376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2021年起導入ISO 14067碳足跡標準，2022年完成電子保單碳足跡計算並取得標籤，為全台首家通過查驗的產險公司</a:t>
            </a:r>
            <a:endParaRPr lang="en-US" sz="12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335E35F3-0CD9-E8D4-453F-2B8A5536BD38}"/>
              </a:ext>
            </a:extLst>
          </p:cNvPr>
          <p:cNvSpPr/>
          <p:nvPr/>
        </p:nvSpPr>
        <p:spPr>
          <a:xfrm>
            <a:off x="4800600" y="2688336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AED7E54-285A-5D53-11B3-508C9BB8F050}"/>
              </a:ext>
            </a:extLst>
          </p:cNvPr>
          <p:cNvSpPr/>
          <p:nvPr/>
        </p:nvSpPr>
        <p:spPr>
          <a:xfrm>
            <a:off x="5120640" y="2578608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雙重標籤認證</a:t>
            </a:r>
            <a:endParaRPr lang="en-US" sz="15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03ECF36C-2714-98FF-D803-DDAEA802C753}"/>
              </a:ext>
            </a:extLst>
          </p:cNvPr>
          <p:cNvSpPr/>
          <p:nvPr/>
        </p:nvSpPr>
        <p:spPr>
          <a:xfrm>
            <a:off x="5120640" y="2944368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同時取得「財產保險服務碳標籤」與「電子保單碳標籤」，成為首家取得雙標籤的金融保險業者</a:t>
            </a:r>
            <a:endParaRPr lang="en-US" sz="12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D0055ABE-5C09-6071-31C0-4B93A7EE8BF5}"/>
              </a:ext>
            </a:extLst>
          </p:cNvPr>
          <p:cNvSpPr/>
          <p:nvPr/>
        </p:nvSpPr>
        <p:spPr>
          <a:xfrm>
            <a:off x="4800600" y="3767328"/>
            <a:ext cx="146304" cy="146304"/>
          </a:xfrm>
          <a:prstGeom prst="ellipse">
            <a:avLst/>
          </a:prstGeom>
          <a:solidFill>
            <a:srgbClr val="F0B90B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99FCE2A-BF76-73E1-41BE-9A5D3B6D5574}"/>
              </a:ext>
            </a:extLst>
          </p:cNvPr>
          <p:cNvSpPr/>
          <p:nvPr/>
        </p:nvSpPr>
        <p:spPr>
          <a:xfrm>
            <a:off x="5120640" y="365760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FA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企業損害防阻服務並進</a:t>
            </a:r>
            <a:endParaRPr lang="en-US" sz="15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67BDD76A-021C-AEDA-1A7D-3D4B32F76A62}"/>
              </a:ext>
            </a:extLst>
          </p:cNvPr>
          <p:cNvSpPr/>
          <p:nvPr/>
        </p:nvSpPr>
        <p:spPr>
          <a:xfrm>
            <a:off x="5120640" y="402336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5B6B7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2024年為大型企業客戶提供102場次服務、25件損害防阻建議書、75場次紅外線熱影像檢測，協助客戶降低作業風險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853638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>
          <a:xfrm>
            <a:off x="742950" y="289151"/>
            <a:ext cx="11035608" cy="507888"/>
          </a:xfrm>
        </p:spPr>
        <p:txBody>
          <a:bodyPr/>
          <a:lstStyle/>
          <a:p>
            <a:r>
              <a:rPr lang="en-US" altLang="zh-TW" dirty="0" err="1"/>
              <a:t>低碳營運成效：南山產物自身據點排放與無紙化雙軌並進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13</a:t>
            </a:fld>
            <a:endParaRPr lang="zh-TW" altLang="en-US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0D40F4D-1000-AF03-4049-EA14A035B626}"/>
              </a:ext>
            </a:extLst>
          </p:cNvPr>
          <p:cNvSpPr/>
          <p:nvPr/>
        </p:nvSpPr>
        <p:spPr>
          <a:xfrm>
            <a:off x="742950" y="2842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LOW-CARBON OPERATIONS · 低碳營運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1C98904-9782-41BA-8FA8-2211569A70DD}"/>
              </a:ext>
            </a:extLst>
          </p:cNvPr>
          <p:cNvSpPr/>
          <p:nvPr/>
        </p:nvSpPr>
        <p:spPr>
          <a:xfrm>
            <a:off x="10165974" y="807541"/>
            <a:ext cx="1965960" cy="310896"/>
          </a:xfrm>
          <a:prstGeom prst="roundRect">
            <a:avLst>
              <a:gd name="adj" fmla="val 50000"/>
            </a:avLst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1E6DCE3-7718-9B64-AB82-269262628EF8}"/>
              </a:ext>
            </a:extLst>
          </p:cNvPr>
          <p:cNvSpPr txBox="1"/>
          <p:nvPr/>
        </p:nvSpPr>
        <p:spPr>
          <a:xfrm>
            <a:off x="8100200" y="824489"/>
            <a:ext cx="6097508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② </a:t>
            </a:r>
            <a:r>
              <a:rPr lang="en-US" altLang="zh-TW" sz="12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低碳營運</a:t>
            </a:r>
            <a:endParaRPr lang="en-US" altLang="zh-TW" sz="12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344B37BC-0935-194E-20C3-C90AB5E7A904}"/>
              </a:ext>
            </a:extLst>
          </p:cNvPr>
          <p:cNvSpPr/>
          <p:nvPr/>
        </p:nvSpPr>
        <p:spPr>
          <a:xfrm>
            <a:off x="548640" y="132588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7F49846D-0B65-4C1A-9D93-F7B717F95566}"/>
              </a:ext>
            </a:extLst>
          </p:cNvPr>
          <p:cNvSpPr/>
          <p:nvPr/>
        </p:nvSpPr>
        <p:spPr>
          <a:xfrm>
            <a:off x="1988820" y="1536192"/>
            <a:ext cx="640080" cy="64008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2" name="Image 0" descr="/home/claude/icons2/leaf_green.png">
            <a:extLst>
              <a:ext uri="{FF2B5EF4-FFF2-40B4-BE49-F238E27FC236}">
                <a16:creationId xmlns:a16="http://schemas.microsoft.com/office/drawing/2014/main" id="{79A34AC2-D081-4A65-5079-40793E043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39" y="1689811"/>
            <a:ext cx="332842" cy="332842"/>
          </a:xfrm>
          <a:prstGeom prst="rect">
            <a:avLst/>
          </a:prstGeom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5AA62CEB-3066-92B2-14BA-16F075B2B6B0}"/>
              </a:ext>
            </a:extLst>
          </p:cNvPr>
          <p:cNvSpPr/>
          <p:nvPr/>
        </p:nvSpPr>
        <p:spPr>
          <a:xfrm>
            <a:off x="640080" y="228600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1,143.64</a:t>
            </a:r>
            <a:endParaRPr lang="en-US" sz="240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FB670AB5-9176-B65F-CA3C-08D0E396D477}"/>
              </a:ext>
            </a:extLst>
          </p:cNvPr>
          <p:cNvSpPr/>
          <p:nvPr/>
        </p:nvSpPr>
        <p:spPr>
          <a:xfrm>
            <a:off x="731520" y="2834640"/>
            <a:ext cx="31546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3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南山產物2024年範疇一＋範疇二溫室氣體總排放量（噸CO2e），涵蓋29處自有／租用據點</a:t>
            </a:r>
            <a:endParaRPr lang="en-US" sz="1030" dirty="0"/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4EBD7B8E-E6CA-6E8D-B6F3-D8024A92D4C7}"/>
              </a:ext>
            </a:extLst>
          </p:cNvPr>
          <p:cNvSpPr/>
          <p:nvPr/>
        </p:nvSpPr>
        <p:spPr>
          <a:xfrm>
            <a:off x="4325112" y="132588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155C4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3CE43D1E-7067-679D-5A64-1F2C63CE38C6}"/>
              </a:ext>
            </a:extLst>
          </p:cNvPr>
          <p:cNvSpPr/>
          <p:nvPr/>
        </p:nvSpPr>
        <p:spPr>
          <a:xfrm>
            <a:off x="5765292" y="1536192"/>
            <a:ext cx="640080" cy="64008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9" name="Image 1" descr="/home/claude/icons2/chart_gold.png">
            <a:extLst>
              <a:ext uri="{FF2B5EF4-FFF2-40B4-BE49-F238E27FC236}">
                <a16:creationId xmlns:a16="http://schemas.microsoft.com/office/drawing/2014/main" id="{B9CBEC3A-2D57-E0A0-F169-BA9AF15F8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911" y="1689811"/>
            <a:ext cx="332842" cy="332842"/>
          </a:xfrm>
          <a:prstGeom prst="rect">
            <a:avLst/>
          </a:prstGeom>
        </p:spPr>
      </p:pic>
      <p:sp>
        <p:nvSpPr>
          <p:cNvPr id="20" name="Text 12">
            <a:extLst>
              <a:ext uri="{FF2B5EF4-FFF2-40B4-BE49-F238E27FC236}">
                <a16:creationId xmlns:a16="http://schemas.microsoft.com/office/drawing/2014/main" id="{4892D474-4892-43D6-599F-23F6813947DA}"/>
              </a:ext>
            </a:extLst>
          </p:cNvPr>
          <p:cNvSpPr/>
          <p:nvPr/>
        </p:nvSpPr>
        <p:spPr>
          <a:xfrm>
            <a:off x="4416552" y="228600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-0.95%</a:t>
            </a:r>
            <a:endParaRPr lang="en-US" sz="2400" dirty="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A374D611-9696-CF7F-2422-1AC505AFFECE}"/>
              </a:ext>
            </a:extLst>
          </p:cNvPr>
          <p:cNvSpPr/>
          <p:nvPr/>
        </p:nvSpPr>
        <p:spPr>
          <a:xfrm>
            <a:off x="4507992" y="2834640"/>
            <a:ext cx="31546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3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南山產物總排放量較2022年（1,154.58噸CO2e）之變化；南山集團（人壽暨產物）合併範疇一二排放則減少10.84%</a:t>
            </a:r>
            <a:endParaRPr lang="en-US" sz="1030" dirty="0"/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84668FB8-4BCA-F3F1-EC92-232FC4E2FA3C}"/>
              </a:ext>
            </a:extLst>
          </p:cNvPr>
          <p:cNvSpPr/>
          <p:nvPr/>
        </p:nvSpPr>
        <p:spPr>
          <a:xfrm>
            <a:off x="8101584" y="1325880"/>
            <a:ext cx="3520440" cy="2743200"/>
          </a:xfrm>
          <a:prstGeom prst="roundRect">
            <a:avLst>
              <a:gd name="adj" fmla="val 3333"/>
            </a:avLst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704155E4-BA38-35BF-9DA5-03AC4EE6A6EF}"/>
              </a:ext>
            </a:extLst>
          </p:cNvPr>
          <p:cNvSpPr/>
          <p:nvPr/>
        </p:nvSpPr>
        <p:spPr>
          <a:xfrm>
            <a:off x="9541764" y="1536192"/>
            <a:ext cx="640080" cy="640080"/>
          </a:xfrm>
          <a:prstGeom prst="ellipse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4" name="Image 2" descr="/home/claude/icons2/qr_green.png">
            <a:extLst>
              <a:ext uri="{FF2B5EF4-FFF2-40B4-BE49-F238E27FC236}">
                <a16:creationId xmlns:a16="http://schemas.microsoft.com/office/drawing/2014/main" id="{62E82A19-4EE6-C580-5865-99F8BB575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5383" y="1689811"/>
            <a:ext cx="332842" cy="332842"/>
          </a:xfrm>
          <a:prstGeom prst="rect">
            <a:avLst/>
          </a:prstGeom>
        </p:spPr>
      </p:pic>
      <p:sp>
        <p:nvSpPr>
          <p:cNvPr id="25" name="Text 16">
            <a:extLst>
              <a:ext uri="{FF2B5EF4-FFF2-40B4-BE49-F238E27FC236}">
                <a16:creationId xmlns:a16="http://schemas.microsoft.com/office/drawing/2014/main" id="{79A87407-FFD1-CDCA-C23C-BF450ACEE64B}"/>
              </a:ext>
            </a:extLst>
          </p:cNvPr>
          <p:cNvSpPr/>
          <p:nvPr/>
        </p:nvSpPr>
        <p:spPr>
          <a:xfrm>
            <a:off x="8193024" y="228600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65%+</a:t>
            </a:r>
            <a:endParaRPr lang="en-US" sz="2400" dirty="0"/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B3A8E35C-4F97-F9C9-FF22-BFD5D72718EF}"/>
              </a:ext>
            </a:extLst>
          </p:cNvPr>
          <p:cNvSpPr/>
          <p:nvPr/>
        </p:nvSpPr>
        <p:spPr>
          <a:xfrm>
            <a:off x="8284464" y="2834640"/>
            <a:ext cx="31546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30" dirty="0">
                <a:solidFill>
                  <a:srgbClr val="F0F5F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南山產物整體電子保單使用率（個人險逾七成，2024年新增企業險導入）</a:t>
            </a:r>
            <a:endParaRPr lang="en-US" sz="1030" dirty="0"/>
          </a:p>
        </p:txBody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D4C2A7BF-763F-B80D-1873-E3A15A71976B}"/>
              </a:ext>
            </a:extLst>
          </p:cNvPr>
          <p:cNvSpPr/>
          <p:nvPr/>
        </p:nvSpPr>
        <p:spPr>
          <a:xfrm>
            <a:off x="548640" y="4343400"/>
            <a:ext cx="11064240" cy="1783080"/>
          </a:xfrm>
          <a:prstGeom prst="roundRect">
            <a:avLst>
              <a:gd name="adj" fmla="val 5128"/>
            </a:avLst>
          </a:prstGeom>
          <a:solidFill>
            <a:srgbClr val="EAF1F5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0B776D15-EF0F-7F6F-C4E3-261698D11E5F}"/>
              </a:ext>
            </a:extLst>
          </p:cNvPr>
          <p:cNvSpPr/>
          <p:nvPr/>
        </p:nvSpPr>
        <p:spPr>
          <a:xfrm>
            <a:off x="868680" y="4507992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 溫室氣體盤查邊界與無紙化成效</a:t>
            </a:r>
            <a:endParaRPr lang="en-US" sz="1400" dirty="0"/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FEB6A7F4-884D-FAE7-A86E-7BC635C87C65}"/>
              </a:ext>
            </a:extLst>
          </p:cNvPr>
          <p:cNvSpPr/>
          <p:nvPr/>
        </p:nvSpPr>
        <p:spPr>
          <a:xfrm>
            <a:off x="868680" y="4892040"/>
            <a:ext cx="10424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50"/>
              </a:lnSpc>
              <a:buNone/>
            </a:pPr>
            <a:r>
              <a:rPr lang="en-US" sz="115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南山產物盤查範圍涵蓋29處自有大樓、自有或租用樓層及通訊處辦公室（南山人壽盤查範圍則為87處），2024年營業收入逾新台幣79.7億元，樓地板面積近4.4千坪；依循ISO 14064-1標準辦理盤查與查證，盤查及查證覆蓋率均達100%。電子保單推動則使產物保險165.9萬件保單估計節省約1,327萬張A4紙。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186258606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低碳經濟指標與目標：範疇三投資組合SBT達成路徑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14</a:t>
            </a:fld>
            <a:endParaRPr lang="zh-TW" altLang="en-US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5E89B85C-B843-C08F-BA63-550B6E14E459}"/>
              </a:ext>
            </a:extLst>
          </p:cNvPr>
          <p:cNvSpPr/>
          <p:nvPr/>
        </p:nvSpPr>
        <p:spPr>
          <a:xfrm>
            <a:off x="9776988" y="797039"/>
            <a:ext cx="2354946" cy="425179"/>
          </a:xfrm>
          <a:prstGeom prst="roundRect">
            <a:avLst>
              <a:gd name="adj" fmla="val 50000"/>
            </a:avLst>
          </a:prstGeom>
          <a:solidFill>
            <a:srgbClr val="155C46"/>
          </a:solidFill>
          <a:ln/>
        </p:spPr>
        <p:txBody>
          <a:bodyPr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③ </a:t>
            </a:r>
            <a:r>
              <a:rPr lang="en-US" altLang="zh-TW" sz="12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低碳經濟（集團層級</a:t>
            </a:r>
            <a:r>
              <a:rPr lang="en-US" altLang="zh-TW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）</a:t>
            </a:r>
            <a:endParaRPr lang="en-US" altLang="zh-TW" sz="12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C5667D-6F46-C86A-17E8-8AB6142B4A08}"/>
              </a:ext>
            </a:extLst>
          </p:cNvPr>
          <p:cNvSpPr/>
          <p:nvPr/>
        </p:nvSpPr>
        <p:spPr>
          <a:xfrm>
            <a:off x="742950" y="0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LOW-CARBON ECONOMY · </a:t>
            </a:r>
            <a:r>
              <a:rPr lang="en-US" sz="1200" b="1" kern="0" spc="100" dirty="0" err="1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低碳經濟</a:t>
            </a:r>
            <a:endParaRPr lang="en-US" sz="12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9610984-C278-6A67-7D57-86E4FD9818FC}"/>
              </a:ext>
            </a:extLst>
          </p:cNvPr>
          <p:cNvSpPr/>
          <p:nvPr/>
        </p:nvSpPr>
        <p:spPr>
          <a:xfrm>
            <a:off x="563880" y="1303100"/>
            <a:ext cx="11064240" cy="347472"/>
          </a:xfrm>
          <a:prstGeom prst="roundRect">
            <a:avLst>
              <a:gd name="adj" fmla="val 15789"/>
            </a:avLst>
          </a:prstGeom>
          <a:solidFill>
            <a:srgbClr val="FBF3E3"/>
          </a:solidFill>
          <a:ln/>
        </p:spPr>
        <p:txBody>
          <a:bodyPr/>
          <a:lstStyle/>
          <a:p>
            <a:pPr marL="0" indent="0">
              <a:buNone/>
            </a:pPr>
            <a:r>
              <a:rPr lang="en-US" altLang="zh-TW" sz="1400" i="1" dirty="0">
                <a:solidFill>
                  <a:srgbClr val="8A611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本頁內容取自報告書「4.2.2 </a:t>
            </a:r>
            <a:r>
              <a:rPr lang="en-US" altLang="zh-TW" sz="1400" i="1" dirty="0" err="1">
                <a:solidFill>
                  <a:srgbClr val="8A611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低碳經濟指標與目標</a:t>
            </a:r>
            <a:r>
              <a:rPr lang="en-US" altLang="zh-TW" sz="1400" i="1" dirty="0">
                <a:solidFill>
                  <a:srgbClr val="8A611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」，</a:t>
            </a:r>
            <a:r>
              <a:rPr lang="en-US" altLang="zh-TW" sz="1400" i="1" dirty="0" err="1">
                <a:solidFill>
                  <a:srgbClr val="8A611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為「南山人壽暨南山產物」集團層級範疇三投資組合SBT目標達成情形</a:t>
            </a:r>
            <a:endParaRPr lang="en-US" altLang="zh-TW" sz="1400" dirty="0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E9EBB299-A9D2-B2F7-9919-3D4794F0CD44}"/>
              </a:ext>
            </a:extLst>
          </p:cNvPr>
          <p:cNvGrpSpPr/>
          <p:nvPr/>
        </p:nvGrpSpPr>
        <p:grpSpPr>
          <a:xfrm>
            <a:off x="548640" y="2167128"/>
            <a:ext cx="11064240" cy="3566160"/>
            <a:chOff x="548640" y="1572768"/>
            <a:chExt cx="11064240" cy="3566160"/>
          </a:xfrm>
        </p:grpSpPr>
        <p:graphicFrame>
          <p:nvGraphicFramePr>
            <p:cNvPr id="11" name="Chart 0">
              <a:extLst>
                <a:ext uri="{FF2B5EF4-FFF2-40B4-BE49-F238E27FC236}">
                  <a16:creationId xmlns:a16="http://schemas.microsoft.com/office/drawing/2014/main" id="{991A7F6B-D33E-CF92-36EB-1A50727B100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86183958"/>
                </p:ext>
              </p:extLst>
            </p:nvPr>
          </p:nvGraphicFramePr>
          <p:xfrm>
            <a:off x="548640" y="1572768"/>
            <a:ext cx="6858000" cy="32461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Text 8">
              <a:extLst>
                <a:ext uri="{FF2B5EF4-FFF2-40B4-BE49-F238E27FC236}">
                  <a16:creationId xmlns:a16="http://schemas.microsoft.com/office/drawing/2014/main" id="{206EB2C6-E06D-B3D3-FF7A-9A3F369A9D7D}"/>
                </a:ext>
              </a:extLst>
            </p:cNvPr>
            <p:cNvSpPr/>
            <p:nvPr/>
          </p:nvSpPr>
          <p:spPr>
            <a:xfrm>
              <a:off x="548640" y="4864608"/>
              <a:ext cx="685800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i="1" dirty="0">
                  <a:solidFill>
                    <a:srgbClr val="5B6B72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● 2022–2024年為集團實際執行成效　● 2025–2028年為SBT科學基礎減量目標路徑</a:t>
              </a:r>
              <a:endParaRPr lang="en-US" sz="1000" dirty="0"/>
            </a:p>
          </p:txBody>
        </p:sp>
        <p:sp>
          <p:nvSpPr>
            <p:cNvPr id="13" name="Shape 9">
              <a:extLst>
                <a:ext uri="{FF2B5EF4-FFF2-40B4-BE49-F238E27FC236}">
                  <a16:creationId xmlns:a16="http://schemas.microsoft.com/office/drawing/2014/main" id="{FC6BCB18-180F-360A-7732-9C520DCA3748}"/>
                </a:ext>
              </a:extLst>
            </p:cNvPr>
            <p:cNvSpPr/>
            <p:nvPr/>
          </p:nvSpPr>
          <p:spPr>
            <a:xfrm>
              <a:off x="7635240" y="1572768"/>
              <a:ext cx="3977640" cy="932688"/>
            </a:xfrm>
            <a:prstGeom prst="roundRect">
              <a:avLst>
                <a:gd name="adj" fmla="val 7843"/>
              </a:avLst>
            </a:prstGeom>
            <a:solidFill>
              <a:srgbClr val="EAF1F5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" name="Text 10">
              <a:extLst>
                <a:ext uri="{FF2B5EF4-FFF2-40B4-BE49-F238E27FC236}">
                  <a16:creationId xmlns:a16="http://schemas.microsoft.com/office/drawing/2014/main" id="{B9DC5158-A9A3-3B30-F2A8-6451482C923A}"/>
                </a:ext>
              </a:extLst>
            </p:cNvPr>
            <p:cNvSpPr/>
            <p:nvPr/>
          </p:nvSpPr>
          <p:spPr>
            <a:xfrm>
              <a:off x="7818120" y="1664208"/>
              <a:ext cx="36118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B6B72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2022年（基準年）</a:t>
              </a:r>
              <a:endParaRPr lang="en-US" sz="1150" dirty="0"/>
            </a:p>
          </p:txBody>
        </p:sp>
        <p:sp>
          <p:nvSpPr>
            <p:cNvPr id="15" name="Text 11">
              <a:extLst>
                <a:ext uri="{FF2B5EF4-FFF2-40B4-BE49-F238E27FC236}">
                  <a16:creationId xmlns:a16="http://schemas.microsoft.com/office/drawing/2014/main" id="{CA957BB9-37DD-D950-7C97-08BC894CA337}"/>
                </a:ext>
              </a:extLst>
            </p:cNvPr>
            <p:cNvSpPr/>
            <p:nvPr/>
          </p:nvSpPr>
          <p:spPr>
            <a:xfrm>
              <a:off x="7818120" y="1938528"/>
              <a:ext cx="361188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55C46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25.3%</a:t>
              </a:r>
              <a:endParaRPr lang="en-US" sz="2400" dirty="0"/>
            </a:p>
          </p:txBody>
        </p:sp>
        <p:sp>
          <p:nvSpPr>
            <p:cNvPr id="18" name="Shape 12">
              <a:extLst>
                <a:ext uri="{FF2B5EF4-FFF2-40B4-BE49-F238E27FC236}">
                  <a16:creationId xmlns:a16="http://schemas.microsoft.com/office/drawing/2014/main" id="{2C487DFB-F803-096C-1444-486297C7EBC9}"/>
                </a:ext>
              </a:extLst>
            </p:cNvPr>
            <p:cNvSpPr/>
            <p:nvPr/>
          </p:nvSpPr>
          <p:spPr>
            <a:xfrm>
              <a:off x="7635240" y="2651760"/>
              <a:ext cx="3977640" cy="932688"/>
            </a:xfrm>
            <a:prstGeom prst="roundRect">
              <a:avLst>
                <a:gd name="adj" fmla="val 7843"/>
              </a:avLst>
            </a:prstGeom>
            <a:solidFill>
              <a:srgbClr val="155C46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9" name="Text 13">
              <a:extLst>
                <a:ext uri="{FF2B5EF4-FFF2-40B4-BE49-F238E27FC236}">
                  <a16:creationId xmlns:a16="http://schemas.microsoft.com/office/drawing/2014/main" id="{2252B94D-E406-E6F7-9D86-713C40539D02}"/>
                </a:ext>
              </a:extLst>
            </p:cNvPr>
            <p:cNvSpPr/>
            <p:nvPr/>
          </p:nvSpPr>
          <p:spPr>
            <a:xfrm>
              <a:off x="7818120" y="2743200"/>
              <a:ext cx="36118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DDEAF3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2024年（執行成效）</a:t>
              </a:r>
              <a:endParaRPr lang="en-US" sz="1150" dirty="0"/>
            </a:p>
          </p:txBody>
        </p:sp>
        <p:sp>
          <p:nvSpPr>
            <p:cNvPr id="20" name="Text 14">
              <a:extLst>
                <a:ext uri="{FF2B5EF4-FFF2-40B4-BE49-F238E27FC236}">
                  <a16:creationId xmlns:a16="http://schemas.microsoft.com/office/drawing/2014/main" id="{856C938D-213E-064E-CCE6-0DAE29CB758A}"/>
                </a:ext>
              </a:extLst>
            </p:cNvPr>
            <p:cNvSpPr/>
            <p:nvPr/>
          </p:nvSpPr>
          <p:spPr>
            <a:xfrm>
              <a:off x="7818120" y="3017520"/>
              <a:ext cx="361188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0B90B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31.9%</a:t>
              </a:r>
              <a:endParaRPr lang="en-US" sz="2400" dirty="0"/>
            </a:p>
          </p:txBody>
        </p:sp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800371DB-72F9-3B0B-5E30-3A2E49C7EAD9}"/>
                </a:ext>
              </a:extLst>
            </p:cNvPr>
            <p:cNvSpPr/>
            <p:nvPr/>
          </p:nvSpPr>
          <p:spPr>
            <a:xfrm>
              <a:off x="7635240" y="3730752"/>
              <a:ext cx="3977640" cy="932688"/>
            </a:xfrm>
            <a:prstGeom prst="roundRect">
              <a:avLst>
                <a:gd name="adj" fmla="val 7843"/>
              </a:avLst>
            </a:prstGeom>
            <a:solidFill>
              <a:srgbClr val="EAF1F5"/>
            </a:solidFill>
            <a:ln/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2" name="Text 16">
              <a:extLst>
                <a:ext uri="{FF2B5EF4-FFF2-40B4-BE49-F238E27FC236}">
                  <a16:creationId xmlns:a16="http://schemas.microsoft.com/office/drawing/2014/main" id="{838C5FE5-FD5B-A97A-9FCB-B1065A1D8AA5}"/>
                </a:ext>
              </a:extLst>
            </p:cNvPr>
            <p:cNvSpPr/>
            <p:nvPr/>
          </p:nvSpPr>
          <p:spPr>
            <a:xfrm>
              <a:off x="7818120" y="3822192"/>
              <a:ext cx="36118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50" dirty="0">
                  <a:solidFill>
                    <a:srgbClr val="5B6B72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2028年（目標年）</a:t>
              </a:r>
              <a:endParaRPr lang="en-US" sz="1150" dirty="0"/>
            </a:p>
          </p:txBody>
        </p:sp>
        <p:sp>
          <p:nvSpPr>
            <p:cNvPr id="23" name="Text 17">
              <a:extLst>
                <a:ext uri="{FF2B5EF4-FFF2-40B4-BE49-F238E27FC236}">
                  <a16:creationId xmlns:a16="http://schemas.microsoft.com/office/drawing/2014/main" id="{FEDDF162-1CDE-D399-9394-12329C34498A}"/>
                </a:ext>
              </a:extLst>
            </p:cNvPr>
            <p:cNvSpPr/>
            <p:nvPr/>
          </p:nvSpPr>
          <p:spPr>
            <a:xfrm>
              <a:off x="7818120" y="4096512"/>
              <a:ext cx="361188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55C46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50.2%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5949091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南山產物</a:t>
            </a:r>
            <a:r>
              <a:rPr lang="en-US" altLang="zh-TW" dirty="0"/>
              <a:t> </a:t>
            </a:r>
            <a:r>
              <a:rPr lang="en-US" altLang="zh-TW" dirty="0" err="1"/>
              <a:t>低碳三大構面一覽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15</a:t>
            </a:fld>
            <a:endParaRPr lang="zh-TW" altLang="en-US"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7D7A270-ACCA-B0EC-C2C8-97BD528F55B6}"/>
              </a:ext>
            </a:extLst>
          </p:cNvPr>
          <p:cNvSpPr/>
          <p:nvPr/>
        </p:nvSpPr>
        <p:spPr>
          <a:xfrm>
            <a:off x="742950" y="54533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C876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SUMMARY · 亮點總覽</a:t>
            </a:r>
            <a:endParaRPr lang="en-US" sz="12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5DF5C7C-D484-6EA5-95CB-B3E64478AD96}"/>
              </a:ext>
            </a:extLst>
          </p:cNvPr>
          <p:cNvSpPr/>
          <p:nvPr/>
        </p:nvSpPr>
        <p:spPr>
          <a:xfrm>
            <a:off x="548640" y="1280160"/>
            <a:ext cx="3520440" cy="5074920"/>
          </a:xfrm>
          <a:prstGeom prst="roundRect">
            <a:avLst>
              <a:gd name="adj" fmla="val 3117"/>
            </a:avLst>
          </a:prstGeom>
          <a:solidFill>
            <a:srgbClr val="EAF1F5"/>
          </a:solidFill>
          <a:ln w="9525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E2BDF3DB-49FF-1E3D-C901-153379C6CE98}"/>
              </a:ext>
            </a:extLst>
          </p:cNvPr>
          <p:cNvSpPr/>
          <p:nvPr/>
        </p:nvSpPr>
        <p:spPr>
          <a:xfrm>
            <a:off x="548640" y="1280160"/>
            <a:ext cx="3520440" cy="914400"/>
          </a:xfrm>
          <a:prstGeom prst="rect">
            <a:avLst/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1562EB8-41CD-1E2A-DB7C-91AFE4A76712}"/>
              </a:ext>
            </a:extLst>
          </p:cNvPr>
          <p:cNvSpPr/>
          <p:nvPr/>
        </p:nvSpPr>
        <p:spPr>
          <a:xfrm>
            <a:off x="777240" y="1463040"/>
            <a:ext cx="548640" cy="54864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9" name="Image 0" descr="/home/claude/icons2/shield_blue.png">
            <a:extLst>
              <a:ext uri="{FF2B5EF4-FFF2-40B4-BE49-F238E27FC236}">
                <a16:creationId xmlns:a16="http://schemas.microsoft.com/office/drawing/2014/main" id="{CE5DD3A1-EAA8-E61E-D6D0-9AC6ED1A5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4" y="1594714"/>
            <a:ext cx="285293" cy="285293"/>
          </a:xfrm>
          <a:prstGeom prst="rect">
            <a:avLst/>
          </a:prstGeom>
        </p:spPr>
      </p:pic>
      <p:sp>
        <p:nvSpPr>
          <p:cNvPr id="10" name="Text 7">
            <a:extLst>
              <a:ext uri="{FF2B5EF4-FFF2-40B4-BE49-F238E27FC236}">
                <a16:creationId xmlns:a16="http://schemas.microsoft.com/office/drawing/2014/main" id="{67679859-51D4-0D39-4D6A-4BC12E18AAEA}"/>
              </a:ext>
            </a:extLst>
          </p:cNvPr>
          <p:cNvSpPr/>
          <p:nvPr/>
        </p:nvSpPr>
        <p:spPr>
          <a:xfrm>
            <a:off x="1463040" y="1280160"/>
            <a:ext cx="2423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低碳保險與服務</a:t>
            </a:r>
            <a:endParaRPr lang="en-US" sz="160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9C1E15C-B5D8-EC26-0CF7-66DB087DD70E}"/>
              </a:ext>
            </a:extLst>
          </p:cNvPr>
          <p:cNvSpPr/>
          <p:nvPr/>
        </p:nvSpPr>
        <p:spPr>
          <a:xfrm>
            <a:off x="804672" y="2432304"/>
            <a:ext cx="118872" cy="118872"/>
          </a:xfrm>
          <a:prstGeom prst="ellipse">
            <a:avLst/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2385F910-C0A3-9937-8E9E-DB632BC0CD03}"/>
              </a:ext>
            </a:extLst>
          </p:cNvPr>
          <p:cNvSpPr/>
          <p:nvPr/>
        </p:nvSpPr>
        <p:spPr>
          <a:xfrm>
            <a:off x="1033272" y="228600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綠色保險保費年增457%</a:t>
            </a:r>
            <a:endParaRPr lang="en-US" sz="12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1908B01-95C7-5557-9BA1-1E4556F379F8}"/>
              </a:ext>
            </a:extLst>
          </p:cNvPr>
          <p:cNvSpPr/>
          <p:nvPr/>
        </p:nvSpPr>
        <p:spPr>
          <a:xfrm>
            <a:off x="804672" y="3273552"/>
            <a:ext cx="118872" cy="118872"/>
          </a:xfrm>
          <a:prstGeom prst="ellipse">
            <a:avLst/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52597943-EF4C-C152-63D1-E59250F97A9E}"/>
              </a:ext>
            </a:extLst>
          </p:cNvPr>
          <p:cNvSpPr/>
          <p:nvPr/>
        </p:nvSpPr>
        <p:spPr>
          <a:xfrm>
            <a:off x="1033272" y="3127248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電動車＋Gogoro UBI保單全台首見</a:t>
            </a:r>
            <a:endParaRPr lang="en-US" sz="1200" dirty="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8258CA21-52C0-63F1-8ABA-5E51365E8034}"/>
              </a:ext>
            </a:extLst>
          </p:cNvPr>
          <p:cNvSpPr/>
          <p:nvPr/>
        </p:nvSpPr>
        <p:spPr>
          <a:xfrm>
            <a:off x="804672" y="4114800"/>
            <a:ext cx="118872" cy="118872"/>
          </a:xfrm>
          <a:prstGeom prst="ellipse">
            <a:avLst/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C1AF8156-1B72-2AD8-C836-9683E7425E5B}"/>
              </a:ext>
            </a:extLst>
          </p:cNvPr>
          <p:cNvSpPr/>
          <p:nvPr/>
        </p:nvSpPr>
        <p:spPr>
          <a:xfrm>
            <a:off x="1033272" y="3968496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再生能源保額成長約6.3倍</a:t>
            </a:r>
            <a:endParaRPr lang="en-US" sz="1200" dirty="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1E1A72C4-D673-C6AD-7B93-844315658A25}"/>
              </a:ext>
            </a:extLst>
          </p:cNvPr>
          <p:cNvSpPr/>
          <p:nvPr/>
        </p:nvSpPr>
        <p:spPr>
          <a:xfrm>
            <a:off x="804672" y="4956048"/>
            <a:ext cx="118872" cy="118872"/>
          </a:xfrm>
          <a:prstGeom prst="ellipse">
            <a:avLst/>
          </a:prstGeom>
          <a:solidFill>
            <a:srgbClr val="0B5FA3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AE6757F2-C0AB-A29D-ED3A-9152ACE4F08E}"/>
              </a:ext>
            </a:extLst>
          </p:cNvPr>
          <p:cNvSpPr/>
          <p:nvPr/>
        </p:nvSpPr>
        <p:spPr>
          <a:xfrm>
            <a:off x="1033272" y="4809744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產品碳足跡雙標籤全台首家</a:t>
            </a:r>
            <a:endParaRPr lang="en-US" sz="1200" dirty="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F90155D1-CB04-5159-15B8-B8E4414B00A3}"/>
              </a:ext>
            </a:extLst>
          </p:cNvPr>
          <p:cNvSpPr/>
          <p:nvPr/>
        </p:nvSpPr>
        <p:spPr>
          <a:xfrm>
            <a:off x="4325112" y="1280160"/>
            <a:ext cx="3520440" cy="5074920"/>
          </a:xfrm>
          <a:prstGeom prst="roundRect">
            <a:avLst>
              <a:gd name="adj" fmla="val 3117"/>
            </a:avLst>
          </a:prstGeom>
          <a:solidFill>
            <a:srgbClr val="EAF1F5"/>
          </a:solidFill>
          <a:ln w="9525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7B826037-FF9D-5BB6-8B24-DD17D753D7C9}"/>
              </a:ext>
            </a:extLst>
          </p:cNvPr>
          <p:cNvSpPr/>
          <p:nvPr/>
        </p:nvSpPr>
        <p:spPr>
          <a:xfrm>
            <a:off x="4325112" y="1280160"/>
            <a:ext cx="3520440" cy="914400"/>
          </a:xfrm>
          <a:prstGeom prst="rect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43F7F66B-C3C8-6100-DDBC-0261E71FC7F1}"/>
              </a:ext>
            </a:extLst>
          </p:cNvPr>
          <p:cNvSpPr/>
          <p:nvPr/>
        </p:nvSpPr>
        <p:spPr>
          <a:xfrm>
            <a:off x="4553712" y="1463040"/>
            <a:ext cx="548640" cy="54864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4" name="Image 1" descr="/home/claude/icons2/bolt_green.png">
            <a:extLst>
              <a:ext uri="{FF2B5EF4-FFF2-40B4-BE49-F238E27FC236}">
                <a16:creationId xmlns:a16="http://schemas.microsoft.com/office/drawing/2014/main" id="{84AC0944-7CF1-BD25-6DBB-A492C2BAA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386" y="1594714"/>
            <a:ext cx="285293" cy="285293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A2B34D7E-4369-A6F9-DB62-F53510513447}"/>
              </a:ext>
            </a:extLst>
          </p:cNvPr>
          <p:cNvSpPr/>
          <p:nvPr/>
        </p:nvSpPr>
        <p:spPr>
          <a:xfrm>
            <a:off x="5239512" y="1280160"/>
            <a:ext cx="2423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低碳營運</a:t>
            </a:r>
            <a:endParaRPr lang="en-US" sz="16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35C6FC5B-43D5-B702-DAD2-5DC2ED0F6CEB}"/>
              </a:ext>
            </a:extLst>
          </p:cNvPr>
          <p:cNvSpPr/>
          <p:nvPr/>
        </p:nvSpPr>
        <p:spPr>
          <a:xfrm>
            <a:off x="4581144" y="2432304"/>
            <a:ext cx="118872" cy="118872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1">
            <a:extLst>
              <a:ext uri="{FF2B5EF4-FFF2-40B4-BE49-F238E27FC236}">
                <a16:creationId xmlns:a16="http://schemas.microsoft.com/office/drawing/2014/main" id="{307E142C-F62D-6DF8-B5CA-F1CE1F4BB13F}"/>
              </a:ext>
            </a:extLst>
          </p:cNvPr>
          <p:cNvSpPr/>
          <p:nvPr/>
        </p:nvSpPr>
        <p:spPr>
          <a:xfrm>
            <a:off x="4809744" y="228600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自身據點總排放1,143.64噸CO2e</a:t>
            </a:r>
          </a:p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(-0.95%)</a:t>
            </a:r>
            <a:endParaRPr lang="en-US" sz="1200" dirty="0"/>
          </a:p>
        </p:txBody>
      </p:sp>
      <p:sp>
        <p:nvSpPr>
          <p:cNvPr id="28" name="Shape 22">
            <a:extLst>
              <a:ext uri="{FF2B5EF4-FFF2-40B4-BE49-F238E27FC236}">
                <a16:creationId xmlns:a16="http://schemas.microsoft.com/office/drawing/2014/main" id="{986B02AC-1233-E49F-64B0-B0407DCF9DC2}"/>
              </a:ext>
            </a:extLst>
          </p:cNvPr>
          <p:cNvSpPr/>
          <p:nvPr/>
        </p:nvSpPr>
        <p:spPr>
          <a:xfrm>
            <a:off x="4581144" y="3273552"/>
            <a:ext cx="118872" cy="118872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6A2F3610-A8D7-5AC0-17E5-BB44969566FC}"/>
              </a:ext>
            </a:extLst>
          </p:cNvPr>
          <p:cNvSpPr/>
          <p:nvPr/>
        </p:nvSpPr>
        <p:spPr>
          <a:xfrm>
            <a:off x="4809744" y="3127248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 err="1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個人型商品電子保單使用率超越七成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4B51A634-8578-7FE3-0DD4-BD13FAE10AA7}"/>
              </a:ext>
            </a:extLst>
          </p:cNvPr>
          <p:cNvSpPr/>
          <p:nvPr/>
        </p:nvSpPr>
        <p:spPr>
          <a:xfrm>
            <a:off x="4581144" y="4114800"/>
            <a:ext cx="118872" cy="118872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B6B69BC3-6FB6-B698-EE51-A09C04AA8647}"/>
              </a:ext>
            </a:extLst>
          </p:cNvPr>
          <p:cNvSpPr/>
          <p:nvPr/>
        </p:nvSpPr>
        <p:spPr>
          <a:xfrm>
            <a:off x="4809744" y="3968496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節省約1,327萬張A4紙</a:t>
            </a:r>
            <a:endParaRPr lang="en-US" sz="1200" dirty="0"/>
          </a:p>
        </p:txBody>
      </p:sp>
      <p:sp>
        <p:nvSpPr>
          <p:cNvPr id="32" name="Shape 26">
            <a:extLst>
              <a:ext uri="{FF2B5EF4-FFF2-40B4-BE49-F238E27FC236}">
                <a16:creationId xmlns:a16="http://schemas.microsoft.com/office/drawing/2014/main" id="{6B18E31F-E9C7-AA5B-C293-B9FA08361A0F}"/>
              </a:ext>
            </a:extLst>
          </p:cNvPr>
          <p:cNvSpPr/>
          <p:nvPr/>
        </p:nvSpPr>
        <p:spPr>
          <a:xfrm>
            <a:off x="4581144" y="4956048"/>
            <a:ext cx="118872" cy="118872"/>
          </a:xfrm>
          <a:prstGeom prst="ellipse">
            <a:avLst/>
          </a:prstGeom>
          <a:solidFill>
            <a:srgbClr val="1C8768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3" name="Text 27">
            <a:extLst>
              <a:ext uri="{FF2B5EF4-FFF2-40B4-BE49-F238E27FC236}">
                <a16:creationId xmlns:a16="http://schemas.microsoft.com/office/drawing/2014/main" id="{69046217-21DE-9807-328C-1B49A9B50E89}"/>
              </a:ext>
            </a:extLst>
          </p:cNvPr>
          <p:cNvSpPr/>
          <p:nvPr/>
        </p:nvSpPr>
        <p:spPr>
          <a:xfrm>
            <a:off x="4809744" y="4809744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盤查／查證覆蓋率達100%</a:t>
            </a:r>
            <a:endParaRPr lang="en-US" sz="1200" dirty="0"/>
          </a:p>
        </p:txBody>
      </p:sp>
      <p:sp>
        <p:nvSpPr>
          <p:cNvPr id="34" name="Shape 28">
            <a:extLst>
              <a:ext uri="{FF2B5EF4-FFF2-40B4-BE49-F238E27FC236}">
                <a16:creationId xmlns:a16="http://schemas.microsoft.com/office/drawing/2014/main" id="{1DBB24EB-9382-FC97-E471-708FD48BF3DA}"/>
              </a:ext>
            </a:extLst>
          </p:cNvPr>
          <p:cNvSpPr/>
          <p:nvPr/>
        </p:nvSpPr>
        <p:spPr>
          <a:xfrm>
            <a:off x="8101584" y="1280160"/>
            <a:ext cx="3520440" cy="5074920"/>
          </a:xfrm>
          <a:prstGeom prst="roundRect">
            <a:avLst>
              <a:gd name="adj" fmla="val 3117"/>
            </a:avLst>
          </a:prstGeom>
          <a:solidFill>
            <a:srgbClr val="EAF1F5"/>
          </a:solidFill>
          <a:ln w="9525">
            <a:solidFill>
              <a:srgbClr val="DCE4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5" name="Shape 29">
            <a:extLst>
              <a:ext uri="{FF2B5EF4-FFF2-40B4-BE49-F238E27FC236}">
                <a16:creationId xmlns:a16="http://schemas.microsoft.com/office/drawing/2014/main" id="{62F6BC54-F77F-8A46-F142-F8DD38FFF200}"/>
              </a:ext>
            </a:extLst>
          </p:cNvPr>
          <p:cNvSpPr/>
          <p:nvPr/>
        </p:nvSpPr>
        <p:spPr>
          <a:xfrm>
            <a:off x="8101584" y="1280160"/>
            <a:ext cx="3520440" cy="914400"/>
          </a:xfrm>
          <a:prstGeom prst="rect">
            <a:avLst/>
          </a:prstGeom>
          <a:solidFill>
            <a:srgbClr val="155C4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" name="Shape 30">
            <a:extLst>
              <a:ext uri="{FF2B5EF4-FFF2-40B4-BE49-F238E27FC236}">
                <a16:creationId xmlns:a16="http://schemas.microsoft.com/office/drawing/2014/main" id="{B927B972-0FE5-1D03-7BC5-98A5C2C385BA}"/>
              </a:ext>
            </a:extLst>
          </p:cNvPr>
          <p:cNvSpPr/>
          <p:nvPr/>
        </p:nvSpPr>
        <p:spPr>
          <a:xfrm>
            <a:off x="8330184" y="1463040"/>
            <a:ext cx="548640" cy="548640"/>
          </a:xfrm>
          <a:prstGeom prst="ellipse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37" name="Image 2" descr="/home/claude/icons2/sackdollar_green.png">
            <a:extLst>
              <a:ext uri="{FF2B5EF4-FFF2-40B4-BE49-F238E27FC236}">
                <a16:creationId xmlns:a16="http://schemas.microsoft.com/office/drawing/2014/main" id="{CD08FD1C-E035-4653-FA72-FE33EEE21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858" y="1594714"/>
            <a:ext cx="285293" cy="285293"/>
          </a:xfrm>
          <a:prstGeom prst="rect">
            <a:avLst/>
          </a:prstGeom>
        </p:spPr>
      </p:pic>
      <p:sp>
        <p:nvSpPr>
          <p:cNvPr id="38" name="Text 31">
            <a:extLst>
              <a:ext uri="{FF2B5EF4-FFF2-40B4-BE49-F238E27FC236}">
                <a16:creationId xmlns:a16="http://schemas.microsoft.com/office/drawing/2014/main" id="{EECF16C9-BBA6-4F67-602B-6CD920AA980A}"/>
              </a:ext>
            </a:extLst>
          </p:cNvPr>
          <p:cNvSpPr/>
          <p:nvPr/>
        </p:nvSpPr>
        <p:spPr>
          <a:xfrm>
            <a:off x="9015984" y="1280160"/>
            <a:ext cx="2423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低碳經濟（集團層級）</a:t>
            </a:r>
            <a:endParaRPr lang="en-US" sz="1350" dirty="0"/>
          </a:p>
        </p:txBody>
      </p:sp>
      <p:sp>
        <p:nvSpPr>
          <p:cNvPr id="39" name="Shape 32">
            <a:extLst>
              <a:ext uri="{FF2B5EF4-FFF2-40B4-BE49-F238E27FC236}">
                <a16:creationId xmlns:a16="http://schemas.microsoft.com/office/drawing/2014/main" id="{A1E3218B-C6DE-1F14-B0EA-9220BB0765B8}"/>
              </a:ext>
            </a:extLst>
          </p:cNvPr>
          <p:cNvSpPr/>
          <p:nvPr/>
        </p:nvSpPr>
        <p:spPr>
          <a:xfrm>
            <a:off x="8357616" y="2432304"/>
            <a:ext cx="118872" cy="118872"/>
          </a:xfrm>
          <a:prstGeom prst="ellipse">
            <a:avLst/>
          </a:prstGeom>
          <a:solidFill>
            <a:srgbClr val="155C4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40" name="Text 33">
            <a:extLst>
              <a:ext uri="{FF2B5EF4-FFF2-40B4-BE49-F238E27FC236}">
                <a16:creationId xmlns:a16="http://schemas.microsoft.com/office/drawing/2014/main" id="{728B0016-14C5-19BE-A57B-0112F73042CF}"/>
              </a:ext>
            </a:extLst>
          </p:cNvPr>
          <p:cNvSpPr/>
          <p:nvPr/>
        </p:nvSpPr>
        <p:spPr>
          <a:xfrm>
            <a:off x="8586216" y="228600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1500"/>
              </a:lnSpc>
            </a:pPr>
            <a:r>
              <a:rPr lang="zh-TW" altLang="en-US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壽產</a:t>
            </a:r>
            <a:r>
              <a:rPr lang="en-US" altLang="zh-TW" sz="1200" dirty="0">
                <a:solidFill>
                  <a:srgbClr val="0E284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投組SBT覆蓋率達31.9%</a:t>
            </a:r>
            <a:endParaRPr lang="en-US" altLang="zh-TW" sz="1200" dirty="0"/>
          </a:p>
        </p:txBody>
      </p:sp>
      <p:sp>
        <p:nvSpPr>
          <p:cNvPr id="41" name="Shape 34">
            <a:extLst>
              <a:ext uri="{FF2B5EF4-FFF2-40B4-BE49-F238E27FC236}">
                <a16:creationId xmlns:a16="http://schemas.microsoft.com/office/drawing/2014/main" id="{7C4B15D1-8F3F-5129-A9D8-B853E2863EA2}"/>
              </a:ext>
            </a:extLst>
          </p:cNvPr>
          <p:cNvSpPr/>
          <p:nvPr/>
        </p:nvSpPr>
        <p:spPr>
          <a:xfrm>
            <a:off x="8357616" y="3273552"/>
            <a:ext cx="118872" cy="118872"/>
          </a:xfrm>
          <a:prstGeom prst="ellipse">
            <a:avLst/>
          </a:prstGeom>
          <a:solidFill>
            <a:srgbClr val="155C46"/>
          </a:solidFill>
          <a:ln/>
        </p:spPr>
        <p:txBody>
          <a:bodyPr/>
          <a:lstStyle/>
          <a:p>
            <a:endParaRPr lang="zh-TW" altLang="en-US" dirty="0"/>
          </a:p>
        </p:txBody>
      </p:sp>
      <p:sp>
        <p:nvSpPr>
          <p:cNvPr id="42" name="Text 35">
            <a:extLst>
              <a:ext uri="{FF2B5EF4-FFF2-40B4-BE49-F238E27FC236}">
                <a16:creationId xmlns:a16="http://schemas.microsoft.com/office/drawing/2014/main" id="{6154B0A7-174F-EA4A-867B-9F0824D7D8B9}"/>
              </a:ext>
            </a:extLst>
          </p:cNvPr>
          <p:cNvSpPr/>
          <p:nvPr/>
        </p:nvSpPr>
        <p:spPr>
          <a:xfrm>
            <a:off x="8586216" y="3127248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 err="1"/>
              <a:t>參與母公司議合行動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1290437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標題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結論與未來精進方向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16</a:t>
            </a:fld>
            <a:endParaRPr lang="zh-TW" altLang="en-US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44B520A-1618-3C43-F59A-1991CDE688D5}"/>
              </a:ext>
            </a:extLst>
          </p:cNvPr>
          <p:cNvSpPr/>
          <p:nvPr/>
        </p:nvSpPr>
        <p:spPr>
          <a:xfrm>
            <a:off x="640080" y="1691640"/>
            <a:ext cx="10881360" cy="1078992"/>
          </a:xfrm>
          <a:prstGeom prst="roundRect">
            <a:avLst>
              <a:gd name="adj" fmla="val 8475"/>
            </a:avLst>
          </a:prstGeom>
          <a:solidFill>
            <a:srgbClr val="0A4E8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17C41CDD-B698-5E68-3751-8661333A4C28}"/>
              </a:ext>
            </a:extLst>
          </p:cNvPr>
          <p:cNvSpPr/>
          <p:nvPr/>
        </p:nvSpPr>
        <p:spPr>
          <a:xfrm>
            <a:off x="868680" y="1865376"/>
            <a:ext cx="731520" cy="7315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7" name="Image 0" descr="/home/claude/icons2/file_blue.png">
            <a:extLst>
              <a:ext uri="{FF2B5EF4-FFF2-40B4-BE49-F238E27FC236}">
                <a16:creationId xmlns:a16="http://schemas.microsoft.com/office/drawing/2014/main" id="{2977FE83-905B-AF4A-28F0-6531C9BA3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45" y="2040941"/>
            <a:ext cx="380390" cy="380390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E8651894-1FFF-831E-6179-AE441BA3777C}"/>
              </a:ext>
            </a:extLst>
          </p:cNvPr>
          <p:cNvSpPr/>
          <p:nvPr/>
        </p:nvSpPr>
        <p:spPr>
          <a:xfrm>
            <a:off x="1828800" y="1810512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zh-TW" altLang="en-US" sz="15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持續推動多元綠色保險商品</a:t>
            </a:r>
            <a:endParaRPr lang="en-US" sz="15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DA76658-C9E7-8417-F05B-9F7FD02D5589}"/>
              </a:ext>
            </a:extLst>
          </p:cNvPr>
          <p:cNvSpPr/>
          <p:nvPr/>
        </p:nvSpPr>
        <p:spPr>
          <a:xfrm>
            <a:off x="1828800" y="2176272"/>
            <a:ext cx="9052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 err="1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持續擴大電動車、再生能源等低碳保險商品線，並強化揭露完整性</a:t>
            </a:r>
            <a:endParaRPr lang="en-US" sz="11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BD4CD564-9FF0-8CC7-F962-44CE7E7B3C95}"/>
              </a:ext>
            </a:extLst>
          </p:cNvPr>
          <p:cNvSpPr/>
          <p:nvPr/>
        </p:nvSpPr>
        <p:spPr>
          <a:xfrm>
            <a:off x="640080" y="2916936"/>
            <a:ext cx="10881360" cy="1078992"/>
          </a:xfrm>
          <a:prstGeom prst="roundRect">
            <a:avLst>
              <a:gd name="adj" fmla="val 8475"/>
            </a:avLst>
          </a:prstGeom>
          <a:solidFill>
            <a:srgbClr val="0A4E8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6BC56D52-C56B-424A-3016-2C6D69BED51D}"/>
              </a:ext>
            </a:extLst>
          </p:cNvPr>
          <p:cNvSpPr/>
          <p:nvPr/>
        </p:nvSpPr>
        <p:spPr>
          <a:xfrm>
            <a:off x="868680" y="3090672"/>
            <a:ext cx="731520" cy="7315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2" name="Image 1" descr="/home/claude/icons2/chart_blue.png">
            <a:extLst>
              <a:ext uri="{FF2B5EF4-FFF2-40B4-BE49-F238E27FC236}">
                <a16:creationId xmlns:a16="http://schemas.microsoft.com/office/drawing/2014/main" id="{3D3D0DBB-9E19-D7EE-013F-B7AC22FD6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5" y="3266237"/>
            <a:ext cx="380390" cy="38039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B02AA08A-BCFC-7D42-184B-0054C94A0E96}"/>
              </a:ext>
            </a:extLst>
          </p:cNvPr>
          <p:cNvSpPr/>
          <p:nvPr/>
        </p:nvSpPr>
        <p:spPr>
          <a:xfrm>
            <a:off x="1828800" y="3035808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加速實現SBT減碳目標</a:t>
            </a:r>
            <a:endParaRPr lang="en-US" sz="15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9B2F4535-88C5-EAE4-E4EF-A2DBE481336B}"/>
              </a:ext>
            </a:extLst>
          </p:cNvPr>
          <p:cNvSpPr/>
          <p:nvPr/>
        </p:nvSpPr>
        <p:spPr>
          <a:xfrm>
            <a:off x="1828800" y="3401568"/>
            <a:ext cx="9052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南山集團範疇一二碳排放已優於年度SBT路徑，南山產物將持續強化自身29處據點之節能管理，共同朝集團2030年減量42%目標邁進</a:t>
            </a:r>
            <a:endParaRPr lang="en-US" sz="115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100BA68F-9817-2040-098B-EFA26D03B6B3}"/>
              </a:ext>
            </a:extLst>
          </p:cNvPr>
          <p:cNvSpPr/>
          <p:nvPr/>
        </p:nvSpPr>
        <p:spPr>
          <a:xfrm>
            <a:off x="640080" y="4142232"/>
            <a:ext cx="10881360" cy="1078992"/>
          </a:xfrm>
          <a:prstGeom prst="roundRect">
            <a:avLst>
              <a:gd name="adj" fmla="val 8475"/>
            </a:avLst>
          </a:prstGeom>
          <a:solidFill>
            <a:srgbClr val="0A4E8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CF3DACDA-1F63-7922-720F-12E5E3D09427}"/>
              </a:ext>
            </a:extLst>
          </p:cNvPr>
          <p:cNvSpPr/>
          <p:nvPr/>
        </p:nvSpPr>
        <p:spPr>
          <a:xfrm>
            <a:off x="868680" y="4315968"/>
            <a:ext cx="731520" cy="7315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19" name="Image 2" descr="/home/claude/icons2/sackdollar_green.png">
            <a:extLst>
              <a:ext uri="{FF2B5EF4-FFF2-40B4-BE49-F238E27FC236}">
                <a16:creationId xmlns:a16="http://schemas.microsoft.com/office/drawing/2014/main" id="{1D5E1C20-AB55-EF2F-6BD7-064EA2996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245" y="4491533"/>
            <a:ext cx="380390" cy="380390"/>
          </a:xfrm>
          <a:prstGeom prst="rect">
            <a:avLst/>
          </a:prstGeom>
        </p:spPr>
      </p:pic>
      <p:sp>
        <p:nvSpPr>
          <p:cNvPr id="20" name="Text 13">
            <a:extLst>
              <a:ext uri="{FF2B5EF4-FFF2-40B4-BE49-F238E27FC236}">
                <a16:creationId xmlns:a16="http://schemas.microsoft.com/office/drawing/2014/main" id="{93049506-9645-7F78-AEC6-D7BF6F04C29D}"/>
              </a:ext>
            </a:extLst>
          </p:cNvPr>
          <p:cNvSpPr/>
          <p:nvPr/>
        </p:nvSpPr>
        <p:spPr>
          <a:xfrm>
            <a:off x="1828800" y="4261104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深化低碳經濟議合力道</a:t>
            </a:r>
            <a:endParaRPr lang="en-US" sz="150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629D6861-AF8D-ADE4-4765-FD855C3D5238}"/>
              </a:ext>
            </a:extLst>
          </p:cNvPr>
          <p:cNvSpPr/>
          <p:nvPr/>
        </p:nvSpPr>
        <p:spPr>
          <a:xfrm>
            <a:off x="1828800" y="4626864"/>
            <a:ext cx="9052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 err="1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持續參與母公司議合行動，擴大範疇三投資組合SBTi覆蓋率</a:t>
            </a:r>
            <a:endParaRPr lang="en-US" sz="1150" dirty="0"/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14042EEE-D8D6-FC4F-FEB3-38929778FD97}"/>
              </a:ext>
            </a:extLst>
          </p:cNvPr>
          <p:cNvSpPr/>
          <p:nvPr/>
        </p:nvSpPr>
        <p:spPr>
          <a:xfrm>
            <a:off x="640080" y="5367528"/>
            <a:ext cx="10881360" cy="1078992"/>
          </a:xfrm>
          <a:prstGeom prst="roundRect">
            <a:avLst>
              <a:gd name="adj" fmla="val 8475"/>
            </a:avLst>
          </a:prstGeom>
          <a:solidFill>
            <a:srgbClr val="0A4E86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8477E783-8419-2A8C-BC3E-A69C35BDF46D}"/>
              </a:ext>
            </a:extLst>
          </p:cNvPr>
          <p:cNvSpPr/>
          <p:nvPr/>
        </p:nvSpPr>
        <p:spPr>
          <a:xfrm>
            <a:off x="868680" y="5541264"/>
            <a:ext cx="731520" cy="731520"/>
          </a:xfrm>
          <a:prstGeom prst="ellipse">
            <a:avLst/>
          </a:prstGeom>
          <a:solidFill>
            <a:srgbClr val="16528A"/>
          </a:solidFill>
          <a:ln/>
        </p:spPr>
        <p:txBody>
          <a:bodyPr/>
          <a:lstStyle/>
          <a:p>
            <a:endParaRPr lang="zh-TW" altLang="en-US"/>
          </a:p>
        </p:txBody>
      </p:sp>
      <p:pic>
        <p:nvPicPr>
          <p:cNvPr id="24" name="Image 3" descr="/home/claude/icons2/bolt_green.png">
            <a:extLst>
              <a:ext uri="{FF2B5EF4-FFF2-40B4-BE49-F238E27FC236}">
                <a16:creationId xmlns:a16="http://schemas.microsoft.com/office/drawing/2014/main" id="{232A452F-DC34-2C2D-1571-CFBB0AC51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245" y="5716829"/>
            <a:ext cx="380390" cy="380390"/>
          </a:xfrm>
          <a:prstGeom prst="rect">
            <a:avLst/>
          </a:prstGeom>
        </p:spPr>
      </p:pic>
      <p:sp>
        <p:nvSpPr>
          <p:cNvPr id="25" name="Text 17">
            <a:extLst>
              <a:ext uri="{FF2B5EF4-FFF2-40B4-BE49-F238E27FC236}">
                <a16:creationId xmlns:a16="http://schemas.microsoft.com/office/drawing/2014/main" id="{F8596932-630F-DD07-3984-079433FC8DB2}"/>
              </a:ext>
            </a:extLst>
          </p:cNvPr>
          <p:cNvSpPr/>
          <p:nvPr/>
        </p:nvSpPr>
        <p:spPr>
          <a:xfrm>
            <a:off x="1828800" y="5486400"/>
            <a:ext cx="9052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B90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全面提升低碳營運效能</a:t>
            </a:r>
            <a:endParaRPr lang="en-US" sz="1500" dirty="0"/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179ABEE1-C3AC-D974-6DB8-CC0398FEDBC7}"/>
              </a:ext>
            </a:extLst>
          </p:cNvPr>
          <p:cNvSpPr/>
          <p:nvPr/>
        </p:nvSpPr>
        <p:spPr>
          <a:xfrm>
            <a:off x="1828800" y="5852160"/>
            <a:ext cx="9052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AF3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持續推動電子保單、無紙化流程與再生能源使用，落實企業自身之低碳轉型承諾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76480126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36A95-2CE2-4055-AD5A-A0921D347A17}" type="slidenum">
              <a:rPr lang="zh-TW" altLang="en-US" smtClean="0"/>
              <a:pPr/>
              <a:t>17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978682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佈景主題1">
  <a:themeElements>
    <a:clrScheme name="Nanshan">
      <a:dk1>
        <a:srgbClr val="000000"/>
      </a:dk1>
      <a:lt1>
        <a:srgbClr val="FFFFFF"/>
      </a:lt1>
      <a:dk2>
        <a:srgbClr val="00428E"/>
      </a:dk2>
      <a:lt2>
        <a:srgbClr val="FDD35C"/>
      </a:lt2>
      <a:accent1>
        <a:srgbClr val="00428E"/>
      </a:accent1>
      <a:accent2>
        <a:srgbClr val="FCC80E"/>
      </a:accent2>
      <a:accent3>
        <a:srgbClr val="7FBE26"/>
      </a:accent3>
      <a:accent4>
        <a:srgbClr val="00A3E9"/>
      </a:accent4>
      <a:accent5>
        <a:srgbClr val="339598"/>
      </a:accent5>
      <a:accent6>
        <a:srgbClr val="94B500"/>
      </a:accent6>
      <a:hlink>
        <a:srgbClr val="8A8D8F"/>
      </a:hlink>
      <a:folHlink>
        <a:srgbClr val="80CDE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佈景主題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 cap="flat">
          <a:solidFill>
            <a:schemeClr val="accent1"/>
          </a:solidFill>
          <a:prstDash val="solid"/>
          <a:round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noAutofit/>
      </a:bodyPr>
      <a:lstStyle>
        <a:defPPr marL="0" marR="0" indent="0" algn="l" defTabSz="109723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109723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佈景主題2">
  <a:themeElements>
    <a:clrScheme name="佈景主題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佈景主題2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佈景主題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109723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109723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2022前主題</Template>
  <TotalTime>14861</TotalTime>
  <Words>969</Words>
  <Application>Microsoft Office PowerPoint</Application>
  <PresentationFormat>寬螢幕</PresentationFormat>
  <Paragraphs>229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5" baseType="lpstr">
      <vt:lpstr>微軟正黑體</vt:lpstr>
      <vt:lpstr>微軟正黑體</vt:lpstr>
      <vt:lpstr>Arial</vt:lpstr>
      <vt:lpstr>Calibri</vt:lpstr>
      <vt:lpstr>Calibri Light</vt:lpstr>
      <vt:lpstr>Wingdings</vt:lpstr>
      <vt:lpstr>佈景主題1</vt:lpstr>
      <vt:lpstr>PowerPoint 簡報</vt:lpstr>
      <vt:lpstr>簡報大綱</vt:lpstr>
      <vt:lpstr>全球均溫首度突破 1.5°C，2024年創歷史新高</vt:lpstr>
      <vt:lpstr>極端天氣連兩年居全球風險之首</vt:lpstr>
      <vt:lpstr>臺灣淨零路徑明確，低碳轉型成金融業必答題</vt:lpstr>
      <vt:lpstr>低碳轉型：產險業的風險與機會並存Option 2</vt:lpstr>
      <vt:lpstr>南山「低碳」策略框架：三大構面全面推進Option 2</vt:lpstr>
      <vt:lpstr>低碳治理里程碑：從碳盤查到SBT目標核定Option 2</vt:lpstr>
      <vt:lpstr>2024年綠色保險商品組合與承保績效</vt:lpstr>
      <vt:lpstr>綠色保險保費收入年增 457%</vt:lpstr>
      <vt:lpstr>電動車生態圈保險創新，多項全台首見Option 2</vt:lpstr>
      <vt:lpstr>再生能源承保規模成長，保額約6.3倍 Option 2</vt:lpstr>
      <vt:lpstr>全台首家！產品碳足跡雙標籤領先地位 Option 2</vt:lpstr>
      <vt:lpstr>低碳營運成效：南山產物自身據點排放與無紙化雙軌並進</vt:lpstr>
      <vt:lpstr>低碳經濟指標與目標：範疇三投資組合SBT達成路徑</vt:lpstr>
      <vt:lpstr>南山產物 低碳三大構面一覽</vt:lpstr>
      <vt:lpstr>結論與未來精進方向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Nien, Eva-HF</dc:creator>
  <cp:lastModifiedBy>User</cp:lastModifiedBy>
  <cp:revision>610</cp:revision>
  <dcterms:modified xsi:type="dcterms:W3CDTF">2026-08-24T08:35:42Z</dcterms:modified>
</cp:coreProperties>
</file>